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64" r:id="rId4"/>
    <p:sldId id="287" r:id="rId5"/>
    <p:sldId id="288" r:id="rId6"/>
    <p:sldId id="289" r:id="rId7"/>
    <p:sldId id="272" r:id="rId8"/>
    <p:sldId id="270" r:id="rId9"/>
    <p:sldId id="257" r:id="rId10"/>
    <p:sldId id="266" r:id="rId11"/>
    <p:sldId id="267" r:id="rId12"/>
    <p:sldId id="268" r:id="rId13"/>
    <p:sldId id="269" r:id="rId14"/>
    <p:sldId id="260" r:id="rId15"/>
    <p:sldId id="262" r:id="rId16"/>
    <p:sldId id="263" r:id="rId17"/>
    <p:sldId id="275" r:id="rId18"/>
    <p:sldId id="276" r:id="rId19"/>
    <p:sldId id="278" r:id="rId20"/>
    <p:sldId id="277" r:id="rId21"/>
    <p:sldId id="280" r:id="rId22"/>
    <p:sldId id="281" r:id="rId23"/>
    <p:sldId id="282" r:id="rId24"/>
    <p:sldId id="300" r:id="rId25"/>
    <p:sldId id="290" r:id="rId26"/>
    <p:sldId id="291" r:id="rId27"/>
    <p:sldId id="294" r:id="rId28"/>
    <p:sldId id="301" r:id="rId29"/>
    <p:sldId id="284" r:id="rId30"/>
    <p:sldId id="296" r:id="rId31"/>
    <p:sldId id="292" r:id="rId32"/>
    <p:sldId id="295" r:id="rId33"/>
    <p:sldId id="310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  <a:srgbClr val="FC2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37" autoAdjust="0"/>
  </p:normalViewPr>
  <p:slideViewPr>
    <p:cSldViewPr snapToGrid="0">
      <p:cViewPr varScale="1">
        <p:scale>
          <a:sx n="61" d="100"/>
          <a:sy n="61" d="100"/>
        </p:scale>
        <p:origin x="77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22726-624F-4F0E-8018-E37F55FFCC8D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55B95-8CA9-4B5C-8617-D42CCC7799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240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Square what is a square what is a </a:t>
            </a:r>
            <a:r>
              <a:rPr lang="en-CA" dirty="0" err="1"/>
              <a:t>sq</a:t>
            </a:r>
            <a:r>
              <a:rPr lang="en-CA" dirty="0"/>
              <a:t> root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55B95-8CA9-4B5C-8617-D42CCC7799D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0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https://towardsdatascience.com/quantum-computing-with-colorful-diagrams-8f7861cfb6da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55B95-8CA9-4B5C-8617-D42CCC7799D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627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Put in </a:t>
            </a:r>
            <a:r>
              <a:rPr lang="en-CA" dirty="0" err="1"/>
              <a:t>jhandout</a:t>
            </a:r>
            <a:endParaRPr lang="en-CA" dirty="0"/>
          </a:p>
          <a:p>
            <a:endParaRPr lang="en-CA" dirty="0"/>
          </a:p>
          <a:p>
            <a:r>
              <a:rPr lang="en-CA" dirty="0"/>
              <a:t>If you don know </a:t>
            </a:r>
            <a:r>
              <a:rPr lang="en-CA" dirty="0" err="1"/>
              <a:t>sq</a:t>
            </a:r>
            <a:r>
              <a:rPr lang="en-CA" dirty="0"/>
              <a:t> root – what is the </a:t>
            </a:r>
            <a:r>
              <a:rPr lang="en-CA" dirty="0" err="1"/>
              <a:t>sqquare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55B95-8CA9-4B5C-8617-D42CCC7799D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14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55B95-8CA9-4B5C-8617-D42CCC7799D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84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55B95-8CA9-4B5C-8617-D42CCC7799D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387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A1D2-72CA-4683-8E3A-E1D8AE35C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3218E-6FD1-472F-A126-BCC16540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F758-1CA1-4260-9918-9A2B5835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B4D5-0E05-4ABF-8092-38D108D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0A3-621E-4748-97B6-EB5D6656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42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01F1-9152-4F1E-ACA2-EFDBD92A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20B1B-F84C-4768-BE4B-330477E0D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3E1DA-00C0-467F-B7A3-93D7317E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9980-EAF9-4E26-BD9B-CDEFE372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C73B-B7EA-4C68-A53C-B307EF92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32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2CD1E-081B-4762-98D9-1BB54207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3CF7D-2255-4EA8-9CB0-371C7DB8D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63CE-320A-4F51-A044-891885EB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AD69-8EBA-45E4-942D-2C487EEC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98CB-151C-419C-A5F1-89690E2D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46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BAFB-08CE-404E-BA81-A8C4E5CA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E6DC-2571-46D3-B83F-D08033F7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F23A2-4ECF-4F3F-B6A3-E4EA3FD3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74E9-CE31-4BFE-BDAB-1B95CE27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6D94-5E64-45FB-ACDE-57A55BE3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2847-317A-49E2-A374-D751348F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A177-C5E8-4751-BFD0-2EB8749F5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FD906-A073-4BFE-B46F-D4C137EA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F6C61-9000-42EB-8425-63E2259A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AAE79-70ED-4BA8-8367-368BAE49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26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1B8D-E264-433B-880D-5F82CDBE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52DD-FB04-44FA-99EA-28DC8FC38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C2329-E305-4B1E-9DAA-E844B3DAB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009CE-2D80-4045-B6C6-815727EE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ACD8-E8E8-482D-9F15-07DFB6C9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F550C-1520-45E8-9049-24B98BE9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63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323A-1FD9-46D8-B965-85C7C95E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06D5-43C6-4026-8BA3-23242422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FE29F-EF3A-434E-9FEC-2732CEFBD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4D66D-A63F-4DCB-8C54-DF266D701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C663A-75EC-43AB-9745-B3AFA1B5D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9D23A-F559-4A48-8E66-0C2B75B9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74F62-6C9A-4972-B85A-6C0911A1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4FD0E-1C42-4A48-AB09-5AD075E4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08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EE5D-E4FD-4479-AD35-BCC16106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97914-4A9B-4A75-B541-C8CC84BE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86BA4-51B1-478F-B399-F69A3400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89402-9E06-476D-8BC4-B17B53E2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90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8CAE3-CE21-401B-A1BF-78311610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BC7C7-B146-4D31-98E6-9AA4AAED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820A2-DBD9-41CF-9433-C9A06352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06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1B9-7373-4F14-93E5-101151FE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12D3-8329-4BAD-B8CD-17BFB981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54401-E9BA-40D4-AADA-292713B75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BDF1-9719-4097-973B-FA32E8DC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09880-FD10-41D4-82C2-E8662ADA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AD3D1-311E-4524-9948-2371CB8E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3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2263-1DBB-4517-99C6-C3E44707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43A54-F77F-41B2-975E-565C3A0E5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E257B-271A-4876-BA41-F74AF26E3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EDF7C-3FF6-44C3-A541-98B95DC3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CC473-38B4-48C9-83C0-BEB5FD21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4EB5D-1401-4603-BE5C-195F72C7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38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EA0A2-BC7F-42BE-945B-4C7A5D79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E4BE5-B7BB-45C6-8848-080F022E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7D20-D1CE-4BAB-A9D8-6700C47EC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CF3F-FC2A-45CE-A94B-4FCB59A34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0AAD3-00B9-4174-8748-EBEF918F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35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quantum-computing.ibm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937CB-487A-44B8-B77D-F334403C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t="708" r="12691" b="75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0A80E-7496-4D77-A3A1-CC9CF4F10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07" y="1388341"/>
            <a:ext cx="7046938" cy="31265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States, Gates and Circuits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ECDEF-117E-4BE9-8066-E4594BDD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607" y="5896092"/>
            <a:ext cx="4095565" cy="49056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Priya Angara, Ulrike </a:t>
            </a:r>
            <a:r>
              <a:rPr lang="en-US" dirty="0" err="1">
                <a:solidFill>
                  <a:schemeClr val="bg1"/>
                </a:solidFill>
              </a:rPr>
              <a:t>Stege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6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0B56-1220-4455-8529-EC9799E3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valid quantum state?</a:t>
            </a:r>
            <a:endParaRPr lang="en-CA" sz="32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|\psi&gt;~= \frac{1}{\sqrt 2}|0&gt;+~\frac{1}{\sqrt 2}|1&gt;">
            <a:extLst>
              <a:ext uri="{FF2B5EF4-FFF2-40B4-BE49-F238E27FC236}">
                <a16:creationId xmlns:a16="http://schemas.microsoft.com/office/drawing/2014/main" id="{90BADFB0-D21B-45CA-BED9-617C8537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18" y="1479583"/>
            <a:ext cx="5580160" cy="7999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|\psi&gt;~= \frac{1}{4}|0&gt;+~\frac{3}{4}|1&gt;">
            <a:extLst>
              <a:ext uri="{FF2B5EF4-FFF2-40B4-BE49-F238E27FC236}">
                <a16:creationId xmlns:a16="http://schemas.microsoft.com/office/drawing/2014/main" id="{47B467AD-9FA1-4EFC-A762-6CC62F1F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18" y="2692702"/>
            <a:ext cx="5580160" cy="7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|\psi&gt;~= \frac{12}{13}|0&gt;+~\frac{5}{13}|1&gt;">
            <a:extLst>
              <a:ext uri="{FF2B5EF4-FFF2-40B4-BE49-F238E27FC236}">
                <a16:creationId xmlns:a16="http://schemas.microsoft.com/office/drawing/2014/main" id="{19FB0ABE-B8F2-4F34-96F2-C2045F13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4051024"/>
            <a:ext cx="5580160" cy="7090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|\psi&gt;~= \frac{4}{5}|0&gt;+~\frac{2}{5}|1&gt;">
            <a:extLst>
              <a:ext uri="{FF2B5EF4-FFF2-40B4-BE49-F238E27FC236}">
                <a16:creationId xmlns:a16="http://schemas.microsoft.com/office/drawing/2014/main" id="{B0C5684C-AC89-4148-9136-BA214D5B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5352207"/>
            <a:ext cx="5580160" cy="7298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3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0B56-1220-4455-8529-EC9799E3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valid quantum state?</a:t>
            </a:r>
            <a:endParaRPr lang="en-CA" sz="32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|\psi&gt;~= \frac{1}{\sqrt 2}|0&gt;+~\frac{1}{\sqrt 2}|1&gt;">
            <a:extLst>
              <a:ext uri="{FF2B5EF4-FFF2-40B4-BE49-F238E27FC236}">
                <a16:creationId xmlns:a16="http://schemas.microsoft.com/office/drawing/2014/main" id="{90BADFB0-D21B-45CA-BED9-617C8537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41" y="1652683"/>
            <a:ext cx="5580160" cy="7999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(\frac{1}{\sqrt 2})^2 + (\frac{1}{\sqrt 2})^2 = \frac{1}{2} + \frac{1}{2} = 1">
            <a:extLst>
              <a:ext uri="{FF2B5EF4-FFF2-40B4-BE49-F238E27FC236}">
                <a16:creationId xmlns:a16="http://schemas.microsoft.com/office/drawing/2014/main" id="{F2661390-9592-4BE7-B292-A1453A5D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26852"/>
            <a:ext cx="7620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2C0050-4117-4E6C-AD18-FD0CB5A2B086}"/>
              </a:ext>
            </a:extLst>
          </p:cNvPr>
          <p:cNvSpPr/>
          <p:nvPr/>
        </p:nvSpPr>
        <p:spPr>
          <a:xfrm>
            <a:off x="6540759" y="1548882"/>
            <a:ext cx="681135" cy="903749"/>
          </a:xfrm>
          <a:custGeom>
            <a:avLst/>
            <a:gdLst>
              <a:gd name="connsiteX0" fmla="*/ 0 w 681135"/>
              <a:gd name="connsiteY0" fmla="*/ 0 h 903749"/>
              <a:gd name="connsiteX1" fmla="*/ 320133 w 681135"/>
              <a:gd name="connsiteY1" fmla="*/ 0 h 903749"/>
              <a:gd name="connsiteX2" fmla="*/ 681135 w 681135"/>
              <a:gd name="connsiteY2" fmla="*/ 0 h 903749"/>
              <a:gd name="connsiteX3" fmla="*/ 681135 w 681135"/>
              <a:gd name="connsiteY3" fmla="*/ 442837 h 903749"/>
              <a:gd name="connsiteX4" fmla="*/ 681135 w 681135"/>
              <a:gd name="connsiteY4" fmla="*/ 903749 h 903749"/>
              <a:gd name="connsiteX5" fmla="*/ 340568 w 681135"/>
              <a:gd name="connsiteY5" fmla="*/ 903749 h 903749"/>
              <a:gd name="connsiteX6" fmla="*/ 0 w 681135"/>
              <a:gd name="connsiteY6" fmla="*/ 903749 h 903749"/>
              <a:gd name="connsiteX7" fmla="*/ 0 w 681135"/>
              <a:gd name="connsiteY7" fmla="*/ 469949 h 903749"/>
              <a:gd name="connsiteX8" fmla="*/ 0 w 681135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135" h="903749" extrusionOk="0">
                <a:moveTo>
                  <a:pt x="0" y="0"/>
                </a:moveTo>
                <a:cubicBezTo>
                  <a:pt x="149100" y="-24749"/>
                  <a:pt x="160213" y="26670"/>
                  <a:pt x="320133" y="0"/>
                </a:cubicBezTo>
                <a:cubicBezTo>
                  <a:pt x="480053" y="-26670"/>
                  <a:pt x="556337" y="13978"/>
                  <a:pt x="681135" y="0"/>
                </a:cubicBezTo>
                <a:cubicBezTo>
                  <a:pt x="714763" y="163788"/>
                  <a:pt x="628843" y="286639"/>
                  <a:pt x="681135" y="442837"/>
                </a:cubicBezTo>
                <a:cubicBezTo>
                  <a:pt x="733427" y="599035"/>
                  <a:pt x="656128" y="742970"/>
                  <a:pt x="681135" y="903749"/>
                </a:cubicBezTo>
                <a:cubicBezTo>
                  <a:pt x="568278" y="904652"/>
                  <a:pt x="427030" y="869595"/>
                  <a:pt x="340568" y="903749"/>
                </a:cubicBezTo>
                <a:cubicBezTo>
                  <a:pt x="254106" y="937903"/>
                  <a:pt x="122727" y="887262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2A8E5-1872-4176-92AD-3BC5FA5BD48E}"/>
              </a:ext>
            </a:extLst>
          </p:cNvPr>
          <p:cNvSpPr/>
          <p:nvPr/>
        </p:nvSpPr>
        <p:spPr>
          <a:xfrm>
            <a:off x="8655124" y="1548881"/>
            <a:ext cx="681135" cy="903749"/>
          </a:xfrm>
          <a:custGeom>
            <a:avLst/>
            <a:gdLst>
              <a:gd name="connsiteX0" fmla="*/ 0 w 681135"/>
              <a:gd name="connsiteY0" fmla="*/ 0 h 903749"/>
              <a:gd name="connsiteX1" fmla="*/ 320133 w 681135"/>
              <a:gd name="connsiteY1" fmla="*/ 0 h 903749"/>
              <a:gd name="connsiteX2" fmla="*/ 681135 w 681135"/>
              <a:gd name="connsiteY2" fmla="*/ 0 h 903749"/>
              <a:gd name="connsiteX3" fmla="*/ 681135 w 681135"/>
              <a:gd name="connsiteY3" fmla="*/ 442837 h 903749"/>
              <a:gd name="connsiteX4" fmla="*/ 681135 w 681135"/>
              <a:gd name="connsiteY4" fmla="*/ 903749 h 903749"/>
              <a:gd name="connsiteX5" fmla="*/ 340568 w 681135"/>
              <a:gd name="connsiteY5" fmla="*/ 903749 h 903749"/>
              <a:gd name="connsiteX6" fmla="*/ 0 w 681135"/>
              <a:gd name="connsiteY6" fmla="*/ 903749 h 903749"/>
              <a:gd name="connsiteX7" fmla="*/ 0 w 681135"/>
              <a:gd name="connsiteY7" fmla="*/ 469949 h 903749"/>
              <a:gd name="connsiteX8" fmla="*/ 0 w 681135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135" h="903749" extrusionOk="0">
                <a:moveTo>
                  <a:pt x="0" y="0"/>
                </a:moveTo>
                <a:cubicBezTo>
                  <a:pt x="149100" y="-24749"/>
                  <a:pt x="160213" y="26670"/>
                  <a:pt x="320133" y="0"/>
                </a:cubicBezTo>
                <a:cubicBezTo>
                  <a:pt x="480053" y="-26670"/>
                  <a:pt x="556337" y="13978"/>
                  <a:pt x="681135" y="0"/>
                </a:cubicBezTo>
                <a:cubicBezTo>
                  <a:pt x="714763" y="163788"/>
                  <a:pt x="628843" y="286639"/>
                  <a:pt x="681135" y="442837"/>
                </a:cubicBezTo>
                <a:cubicBezTo>
                  <a:pt x="733427" y="599035"/>
                  <a:pt x="656128" y="742970"/>
                  <a:pt x="681135" y="903749"/>
                </a:cubicBezTo>
                <a:cubicBezTo>
                  <a:pt x="568278" y="904652"/>
                  <a:pt x="427030" y="869595"/>
                  <a:pt x="340568" y="903749"/>
                </a:cubicBezTo>
                <a:cubicBezTo>
                  <a:pt x="254106" y="937903"/>
                  <a:pt x="122727" y="887262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77CDD-24FA-4B8A-8754-3BE9166F9618}"/>
              </a:ext>
            </a:extLst>
          </p:cNvPr>
          <p:cNvSpPr/>
          <p:nvPr/>
        </p:nvSpPr>
        <p:spPr>
          <a:xfrm>
            <a:off x="2041864" y="4055229"/>
            <a:ext cx="1908699" cy="1262495"/>
          </a:xfrm>
          <a:custGeom>
            <a:avLst/>
            <a:gdLst>
              <a:gd name="connsiteX0" fmla="*/ 0 w 1908699"/>
              <a:gd name="connsiteY0" fmla="*/ 0 h 1262495"/>
              <a:gd name="connsiteX1" fmla="*/ 419914 w 1908699"/>
              <a:gd name="connsiteY1" fmla="*/ 0 h 1262495"/>
              <a:gd name="connsiteX2" fmla="*/ 878002 w 1908699"/>
              <a:gd name="connsiteY2" fmla="*/ 0 h 1262495"/>
              <a:gd name="connsiteX3" fmla="*/ 1336089 w 1908699"/>
              <a:gd name="connsiteY3" fmla="*/ 0 h 1262495"/>
              <a:gd name="connsiteX4" fmla="*/ 1908699 w 1908699"/>
              <a:gd name="connsiteY4" fmla="*/ 0 h 1262495"/>
              <a:gd name="connsiteX5" fmla="*/ 1908699 w 1908699"/>
              <a:gd name="connsiteY5" fmla="*/ 395582 h 1262495"/>
              <a:gd name="connsiteX6" fmla="*/ 1908699 w 1908699"/>
              <a:gd name="connsiteY6" fmla="*/ 791164 h 1262495"/>
              <a:gd name="connsiteX7" fmla="*/ 1908699 w 1908699"/>
              <a:gd name="connsiteY7" fmla="*/ 1262495 h 1262495"/>
              <a:gd name="connsiteX8" fmla="*/ 1431524 w 1908699"/>
              <a:gd name="connsiteY8" fmla="*/ 1262495 h 1262495"/>
              <a:gd name="connsiteX9" fmla="*/ 954350 w 1908699"/>
              <a:gd name="connsiteY9" fmla="*/ 1262495 h 1262495"/>
              <a:gd name="connsiteX10" fmla="*/ 477175 w 1908699"/>
              <a:gd name="connsiteY10" fmla="*/ 1262495 h 1262495"/>
              <a:gd name="connsiteX11" fmla="*/ 0 w 1908699"/>
              <a:gd name="connsiteY11" fmla="*/ 1262495 h 1262495"/>
              <a:gd name="connsiteX12" fmla="*/ 0 w 1908699"/>
              <a:gd name="connsiteY12" fmla="*/ 866913 h 1262495"/>
              <a:gd name="connsiteX13" fmla="*/ 0 w 1908699"/>
              <a:gd name="connsiteY13" fmla="*/ 420832 h 1262495"/>
              <a:gd name="connsiteX14" fmla="*/ 0 w 1908699"/>
              <a:gd name="connsiteY14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8699" h="1262495" extrusionOk="0">
                <a:moveTo>
                  <a:pt x="0" y="0"/>
                </a:moveTo>
                <a:cubicBezTo>
                  <a:pt x="128711" y="-3445"/>
                  <a:pt x="332675" y="37882"/>
                  <a:pt x="419914" y="0"/>
                </a:cubicBezTo>
                <a:cubicBezTo>
                  <a:pt x="507153" y="-37882"/>
                  <a:pt x="739194" y="34854"/>
                  <a:pt x="878002" y="0"/>
                </a:cubicBezTo>
                <a:cubicBezTo>
                  <a:pt x="1016810" y="-34854"/>
                  <a:pt x="1168750" y="28468"/>
                  <a:pt x="1336089" y="0"/>
                </a:cubicBezTo>
                <a:cubicBezTo>
                  <a:pt x="1503428" y="-28468"/>
                  <a:pt x="1777111" y="410"/>
                  <a:pt x="1908699" y="0"/>
                </a:cubicBezTo>
                <a:cubicBezTo>
                  <a:pt x="1914390" y="186690"/>
                  <a:pt x="1862385" y="225177"/>
                  <a:pt x="1908699" y="395582"/>
                </a:cubicBezTo>
                <a:cubicBezTo>
                  <a:pt x="1955013" y="565987"/>
                  <a:pt x="1867250" y="656214"/>
                  <a:pt x="1908699" y="791164"/>
                </a:cubicBezTo>
                <a:cubicBezTo>
                  <a:pt x="1950148" y="926114"/>
                  <a:pt x="1876147" y="1124677"/>
                  <a:pt x="1908699" y="1262495"/>
                </a:cubicBezTo>
                <a:cubicBezTo>
                  <a:pt x="1694137" y="1268696"/>
                  <a:pt x="1641814" y="1230624"/>
                  <a:pt x="1431524" y="1262495"/>
                </a:cubicBezTo>
                <a:cubicBezTo>
                  <a:pt x="1221234" y="1294366"/>
                  <a:pt x="1182329" y="1210165"/>
                  <a:pt x="954350" y="1262495"/>
                </a:cubicBezTo>
                <a:cubicBezTo>
                  <a:pt x="726371" y="1314825"/>
                  <a:pt x="691613" y="1206527"/>
                  <a:pt x="477175" y="1262495"/>
                </a:cubicBezTo>
                <a:cubicBezTo>
                  <a:pt x="262738" y="1318463"/>
                  <a:pt x="236927" y="1212314"/>
                  <a:pt x="0" y="1262495"/>
                </a:cubicBezTo>
                <a:cubicBezTo>
                  <a:pt x="-38587" y="1085744"/>
                  <a:pt x="38555" y="953026"/>
                  <a:pt x="0" y="866913"/>
                </a:cubicBezTo>
                <a:cubicBezTo>
                  <a:pt x="-38555" y="780800"/>
                  <a:pt x="48177" y="543718"/>
                  <a:pt x="0" y="420832"/>
                </a:cubicBezTo>
                <a:cubicBezTo>
                  <a:pt x="-48177" y="297946"/>
                  <a:pt x="17933" y="12157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D5F593-1358-4902-994A-4B865FAC11ED}"/>
              </a:ext>
            </a:extLst>
          </p:cNvPr>
          <p:cNvSpPr/>
          <p:nvPr/>
        </p:nvSpPr>
        <p:spPr>
          <a:xfrm>
            <a:off x="4458070" y="4048054"/>
            <a:ext cx="1908699" cy="1262495"/>
          </a:xfrm>
          <a:custGeom>
            <a:avLst/>
            <a:gdLst>
              <a:gd name="connsiteX0" fmla="*/ 0 w 1908699"/>
              <a:gd name="connsiteY0" fmla="*/ 0 h 1262495"/>
              <a:gd name="connsiteX1" fmla="*/ 419914 w 1908699"/>
              <a:gd name="connsiteY1" fmla="*/ 0 h 1262495"/>
              <a:gd name="connsiteX2" fmla="*/ 878002 w 1908699"/>
              <a:gd name="connsiteY2" fmla="*/ 0 h 1262495"/>
              <a:gd name="connsiteX3" fmla="*/ 1336089 w 1908699"/>
              <a:gd name="connsiteY3" fmla="*/ 0 h 1262495"/>
              <a:gd name="connsiteX4" fmla="*/ 1908699 w 1908699"/>
              <a:gd name="connsiteY4" fmla="*/ 0 h 1262495"/>
              <a:gd name="connsiteX5" fmla="*/ 1908699 w 1908699"/>
              <a:gd name="connsiteY5" fmla="*/ 395582 h 1262495"/>
              <a:gd name="connsiteX6" fmla="*/ 1908699 w 1908699"/>
              <a:gd name="connsiteY6" fmla="*/ 791164 h 1262495"/>
              <a:gd name="connsiteX7" fmla="*/ 1908699 w 1908699"/>
              <a:gd name="connsiteY7" fmla="*/ 1262495 h 1262495"/>
              <a:gd name="connsiteX8" fmla="*/ 1431524 w 1908699"/>
              <a:gd name="connsiteY8" fmla="*/ 1262495 h 1262495"/>
              <a:gd name="connsiteX9" fmla="*/ 954350 w 1908699"/>
              <a:gd name="connsiteY9" fmla="*/ 1262495 h 1262495"/>
              <a:gd name="connsiteX10" fmla="*/ 477175 w 1908699"/>
              <a:gd name="connsiteY10" fmla="*/ 1262495 h 1262495"/>
              <a:gd name="connsiteX11" fmla="*/ 0 w 1908699"/>
              <a:gd name="connsiteY11" fmla="*/ 1262495 h 1262495"/>
              <a:gd name="connsiteX12" fmla="*/ 0 w 1908699"/>
              <a:gd name="connsiteY12" fmla="*/ 866913 h 1262495"/>
              <a:gd name="connsiteX13" fmla="*/ 0 w 1908699"/>
              <a:gd name="connsiteY13" fmla="*/ 420832 h 1262495"/>
              <a:gd name="connsiteX14" fmla="*/ 0 w 1908699"/>
              <a:gd name="connsiteY14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8699" h="1262495" extrusionOk="0">
                <a:moveTo>
                  <a:pt x="0" y="0"/>
                </a:moveTo>
                <a:cubicBezTo>
                  <a:pt x="128711" y="-3445"/>
                  <a:pt x="332675" y="37882"/>
                  <a:pt x="419914" y="0"/>
                </a:cubicBezTo>
                <a:cubicBezTo>
                  <a:pt x="507153" y="-37882"/>
                  <a:pt x="739194" y="34854"/>
                  <a:pt x="878002" y="0"/>
                </a:cubicBezTo>
                <a:cubicBezTo>
                  <a:pt x="1016810" y="-34854"/>
                  <a:pt x="1168750" y="28468"/>
                  <a:pt x="1336089" y="0"/>
                </a:cubicBezTo>
                <a:cubicBezTo>
                  <a:pt x="1503428" y="-28468"/>
                  <a:pt x="1777111" y="410"/>
                  <a:pt x="1908699" y="0"/>
                </a:cubicBezTo>
                <a:cubicBezTo>
                  <a:pt x="1914390" y="186690"/>
                  <a:pt x="1862385" y="225177"/>
                  <a:pt x="1908699" y="395582"/>
                </a:cubicBezTo>
                <a:cubicBezTo>
                  <a:pt x="1955013" y="565987"/>
                  <a:pt x="1867250" y="656214"/>
                  <a:pt x="1908699" y="791164"/>
                </a:cubicBezTo>
                <a:cubicBezTo>
                  <a:pt x="1950148" y="926114"/>
                  <a:pt x="1876147" y="1124677"/>
                  <a:pt x="1908699" y="1262495"/>
                </a:cubicBezTo>
                <a:cubicBezTo>
                  <a:pt x="1694137" y="1268696"/>
                  <a:pt x="1641814" y="1230624"/>
                  <a:pt x="1431524" y="1262495"/>
                </a:cubicBezTo>
                <a:cubicBezTo>
                  <a:pt x="1221234" y="1294366"/>
                  <a:pt x="1182329" y="1210165"/>
                  <a:pt x="954350" y="1262495"/>
                </a:cubicBezTo>
                <a:cubicBezTo>
                  <a:pt x="726371" y="1314825"/>
                  <a:pt x="691613" y="1206527"/>
                  <a:pt x="477175" y="1262495"/>
                </a:cubicBezTo>
                <a:cubicBezTo>
                  <a:pt x="262738" y="1318463"/>
                  <a:pt x="236927" y="1212314"/>
                  <a:pt x="0" y="1262495"/>
                </a:cubicBezTo>
                <a:cubicBezTo>
                  <a:pt x="-38587" y="1085744"/>
                  <a:pt x="38555" y="953026"/>
                  <a:pt x="0" y="866913"/>
                </a:cubicBezTo>
                <a:cubicBezTo>
                  <a:pt x="-38555" y="780800"/>
                  <a:pt x="48177" y="543718"/>
                  <a:pt x="0" y="420832"/>
                </a:cubicBezTo>
                <a:cubicBezTo>
                  <a:pt x="-48177" y="297946"/>
                  <a:pt x="17933" y="12157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pic>
        <p:nvPicPr>
          <p:cNvPr id="18" name="Picture 17" descr="A picture containing aircraft, airplane&#10;&#10;Description automatically generated">
            <a:extLst>
              <a:ext uri="{FF2B5EF4-FFF2-40B4-BE49-F238E27FC236}">
                <a16:creationId xmlns:a16="http://schemas.microsoft.com/office/drawing/2014/main" id="{CFDA3C32-BF0C-4E3A-B9BE-B3F6B1335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31" y="3698288"/>
            <a:ext cx="1801427" cy="18014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E97FEE-EA4D-4D17-A89C-146C8465BB5D}"/>
              </a:ext>
            </a:extLst>
          </p:cNvPr>
          <p:cNvCxnSpPr>
            <a:cxnSpLocks/>
          </p:cNvCxnSpPr>
          <p:nvPr/>
        </p:nvCxnSpPr>
        <p:spPr>
          <a:xfrm>
            <a:off x="8456023" y="775063"/>
            <a:ext cx="12540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87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0B56-1220-4455-8529-EC9799E3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valid quantum state?</a:t>
            </a:r>
            <a:endParaRPr lang="en-CA" sz="3200" dirty="0">
              <a:solidFill>
                <a:srgbClr val="FFFFFF"/>
              </a:solidFill>
            </a:endParaRPr>
          </a:p>
        </p:txBody>
      </p:sp>
      <p:pic>
        <p:nvPicPr>
          <p:cNvPr id="2051" name="Picture 3" descr="|\psi&gt;~= \frac{1}{4}|0&gt;+~\frac{3}{4}|1&gt;">
            <a:extLst>
              <a:ext uri="{FF2B5EF4-FFF2-40B4-BE49-F238E27FC236}">
                <a16:creationId xmlns:a16="http://schemas.microsoft.com/office/drawing/2014/main" id="{47B467AD-9FA1-4EFC-A762-6CC62F1F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40" y="1669565"/>
            <a:ext cx="5580160" cy="7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(\frac{1}{4})^2 + (\frac{3}{4})^2 = \frac{1}{16} + \frac{9}{16} = \frac{10}{16}&#10;">
            <a:extLst>
              <a:ext uri="{FF2B5EF4-FFF2-40B4-BE49-F238E27FC236}">
                <a16:creationId xmlns:a16="http://schemas.microsoft.com/office/drawing/2014/main" id="{E70B91CA-671F-4106-AB55-45FC2670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00" y="4086840"/>
            <a:ext cx="76200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2CB449-9A82-486F-8EA3-802606536A24}"/>
              </a:ext>
            </a:extLst>
          </p:cNvPr>
          <p:cNvSpPr/>
          <p:nvPr/>
        </p:nvSpPr>
        <p:spPr>
          <a:xfrm>
            <a:off x="6702641" y="1548882"/>
            <a:ext cx="519253" cy="903749"/>
          </a:xfrm>
          <a:custGeom>
            <a:avLst/>
            <a:gdLst>
              <a:gd name="connsiteX0" fmla="*/ 0 w 519253"/>
              <a:gd name="connsiteY0" fmla="*/ 0 h 903749"/>
              <a:gd name="connsiteX1" fmla="*/ 519253 w 519253"/>
              <a:gd name="connsiteY1" fmla="*/ 0 h 903749"/>
              <a:gd name="connsiteX2" fmla="*/ 519253 w 519253"/>
              <a:gd name="connsiteY2" fmla="*/ 442837 h 903749"/>
              <a:gd name="connsiteX3" fmla="*/ 519253 w 519253"/>
              <a:gd name="connsiteY3" fmla="*/ 903749 h 903749"/>
              <a:gd name="connsiteX4" fmla="*/ 0 w 519253"/>
              <a:gd name="connsiteY4" fmla="*/ 903749 h 903749"/>
              <a:gd name="connsiteX5" fmla="*/ 0 w 519253"/>
              <a:gd name="connsiteY5" fmla="*/ 451875 h 903749"/>
              <a:gd name="connsiteX6" fmla="*/ 0 w 519253"/>
              <a:gd name="connsiteY6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53" h="903749" extrusionOk="0">
                <a:moveTo>
                  <a:pt x="0" y="0"/>
                </a:moveTo>
                <a:cubicBezTo>
                  <a:pt x="224750" y="-16983"/>
                  <a:pt x="260569" y="40110"/>
                  <a:pt x="519253" y="0"/>
                </a:cubicBezTo>
                <a:cubicBezTo>
                  <a:pt x="538813" y="140838"/>
                  <a:pt x="482391" y="344027"/>
                  <a:pt x="519253" y="442837"/>
                </a:cubicBezTo>
                <a:cubicBezTo>
                  <a:pt x="556115" y="541647"/>
                  <a:pt x="472545" y="801832"/>
                  <a:pt x="519253" y="903749"/>
                </a:cubicBezTo>
                <a:cubicBezTo>
                  <a:pt x="391576" y="958025"/>
                  <a:pt x="145143" y="852271"/>
                  <a:pt x="0" y="903749"/>
                </a:cubicBezTo>
                <a:cubicBezTo>
                  <a:pt x="-27125" y="738272"/>
                  <a:pt x="29309" y="577476"/>
                  <a:pt x="0" y="451875"/>
                </a:cubicBezTo>
                <a:cubicBezTo>
                  <a:pt x="-29309" y="326274"/>
                  <a:pt x="6078" y="10045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888C3-273B-453D-904C-B0B2075A39D8}"/>
              </a:ext>
            </a:extLst>
          </p:cNvPr>
          <p:cNvSpPr/>
          <p:nvPr/>
        </p:nvSpPr>
        <p:spPr>
          <a:xfrm>
            <a:off x="8817006" y="1548881"/>
            <a:ext cx="519253" cy="903749"/>
          </a:xfrm>
          <a:custGeom>
            <a:avLst/>
            <a:gdLst>
              <a:gd name="connsiteX0" fmla="*/ 0 w 519253"/>
              <a:gd name="connsiteY0" fmla="*/ 0 h 903749"/>
              <a:gd name="connsiteX1" fmla="*/ 519253 w 519253"/>
              <a:gd name="connsiteY1" fmla="*/ 0 h 903749"/>
              <a:gd name="connsiteX2" fmla="*/ 519253 w 519253"/>
              <a:gd name="connsiteY2" fmla="*/ 442837 h 903749"/>
              <a:gd name="connsiteX3" fmla="*/ 519253 w 519253"/>
              <a:gd name="connsiteY3" fmla="*/ 903749 h 903749"/>
              <a:gd name="connsiteX4" fmla="*/ 0 w 519253"/>
              <a:gd name="connsiteY4" fmla="*/ 903749 h 903749"/>
              <a:gd name="connsiteX5" fmla="*/ 0 w 519253"/>
              <a:gd name="connsiteY5" fmla="*/ 451875 h 903749"/>
              <a:gd name="connsiteX6" fmla="*/ 0 w 519253"/>
              <a:gd name="connsiteY6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53" h="903749" extrusionOk="0">
                <a:moveTo>
                  <a:pt x="0" y="0"/>
                </a:moveTo>
                <a:cubicBezTo>
                  <a:pt x="224750" y="-16983"/>
                  <a:pt x="260569" y="40110"/>
                  <a:pt x="519253" y="0"/>
                </a:cubicBezTo>
                <a:cubicBezTo>
                  <a:pt x="538813" y="140838"/>
                  <a:pt x="482391" y="344027"/>
                  <a:pt x="519253" y="442837"/>
                </a:cubicBezTo>
                <a:cubicBezTo>
                  <a:pt x="556115" y="541647"/>
                  <a:pt x="472545" y="801832"/>
                  <a:pt x="519253" y="903749"/>
                </a:cubicBezTo>
                <a:cubicBezTo>
                  <a:pt x="391576" y="958025"/>
                  <a:pt x="145143" y="852271"/>
                  <a:pt x="0" y="903749"/>
                </a:cubicBezTo>
                <a:cubicBezTo>
                  <a:pt x="-27125" y="738272"/>
                  <a:pt x="29309" y="577476"/>
                  <a:pt x="0" y="451875"/>
                </a:cubicBezTo>
                <a:cubicBezTo>
                  <a:pt x="-29309" y="326274"/>
                  <a:pt x="6078" y="10045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DBFA7A-753B-4EB4-A682-9722104E4693}"/>
              </a:ext>
            </a:extLst>
          </p:cNvPr>
          <p:cNvSpPr/>
          <p:nvPr/>
        </p:nvSpPr>
        <p:spPr>
          <a:xfrm>
            <a:off x="2352583" y="3927079"/>
            <a:ext cx="1589102" cy="1262495"/>
          </a:xfrm>
          <a:custGeom>
            <a:avLst/>
            <a:gdLst>
              <a:gd name="connsiteX0" fmla="*/ 0 w 1589102"/>
              <a:gd name="connsiteY0" fmla="*/ 0 h 1262495"/>
              <a:gd name="connsiteX1" fmla="*/ 482028 w 1589102"/>
              <a:gd name="connsiteY1" fmla="*/ 0 h 1262495"/>
              <a:gd name="connsiteX2" fmla="*/ 995837 w 1589102"/>
              <a:gd name="connsiteY2" fmla="*/ 0 h 1262495"/>
              <a:gd name="connsiteX3" fmla="*/ 1589102 w 1589102"/>
              <a:gd name="connsiteY3" fmla="*/ 0 h 1262495"/>
              <a:gd name="connsiteX4" fmla="*/ 1589102 w 1589102"/>
              <a:gd name="connsiteY4" fmla="*/ 433457 h 1262495"/>
              <a:gd name="connsiteX5" fmla="*/ 1589102 w 1589102"/>
              <a:gd name="connsiteY5" fmla="*/ 854288 h 1262495"/>
              <a:gd name="connsiteX6" fmla="*/ 1589102 w 1589102"/>
              <a:gd name="connsiteY6" fmla="*/ 1262495 h 1262495"/>
              <a:gd name="connsiteX7" fmla="*/ 1091183 w 1589102"/>
              <a:gd name="connsiteY7" fmla="*/ 1262495 h 1262495"/>
              <a:gd name="connsiteX8" fmla="*/ 609156 w 1589102"/>
              <a:gd name="connsiteY8" fmla="*/ 1262495 h 1262495"/>
              <a:gd name="connsiteX9" fmla="*/ 0 w 1589102"/>
              <a:gd name="connsiteY9" fmla="*/ 1262495 h 1262495"/>
              <a:gd name="connsiteX10" fmla="*/ 0 w 1589102"/>
              <a:gd name="connsiteY10" fmla="*/ 841663 h 1262495"/>
              <a:gd name="connsiteX11" fmla="*/ 0 w 1589102"/>
              <a:gd name="connsiteY11" fmla="*/ 420832 h 1262495"/>
              <a:gd name="connsiteX12" fmla="*/ 0 w 1589102"/>
              <a:gd name="connsiteY12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9102" h="1262495" extrusionOk="0">
                <a:moveTo>
                  <a:pt x="0" y="0"/>
                </a:moveTo>
                <a:cubicBezTo>
                  <a:pt x="223125" y="-14779"/>
                  <a:pt x="344788" y="15791"/>
                  <a:pt x="482028" y="0"/>
                </a:cubicBezTo>
                <a:cubicBezTo>
                  <a:pt x="619268" y="-15791"/>
                  <a:pt x="883169" y="59353"/>
                  <a:pt x="995837" y="0"/>
                </a:cubicBezTo>
                <a:cubicBezTo>
                  <a:pt x="1108505" y="-59353"/>
                  <a:pt x="1350596" y="159"/>
                  <a:pt x="1589102" y="0"/>
                </a:cubicBezTo>
                <a:cubicBezTo>
                  <a:pt x="1616063" y="178234"/>
                  <a:pt x="1567977" y="228267"/>
                  <a:pt x="1589102" y="433457"/>
                </a:cubicBezTo>
                <a:cubicBezTo>
                  <a:pt x="1610227" y="638647"/>
                  <a:pt x="1566516" y="724386"/>
                  <a:pt x="1589102" y="854288"/>
                </a:cubicBezTo>
                <a:cubicBezTo>
                  <a:pt x="1611688" y="984190"/>
                  <a:pt x="1584212" y="1155406"/>
                  <a:pt x="1589102" y="1262495"/>
                </a:cubicBezTo>
                <a:cubicBezTo>
                  <a:pt x="1353503" y="1280254"/>
                  <a:pt x="1320002" y="1225177"/>
                  <a:pt x="1091183" y="1262495"/>
                </a:cubicBezTo>
                <a:cubicBezTo>
                  <a:pt x="862364" y="1299813"/>
                  <a:pt x="771482" y="1217041"/>
                  <a:pt x="609156" y="1262495"/>
                </a:cubicBezTo>
                <a:cubicBezTo>
                  <a:pt x="446830" y="1307949"/>
                  <a:pt x="239006" y="1230312"/>
                  <a:pt x="0" y="1262495"/>
                </a:cubicBezTo>
                <a:cubicBezTo>
                  <a:pt x="-43723" y="1106674"/>
                  <a:pt x="43604" y="986193"/>
                  <a:pt x="0" y="841663"/>
                </a:cubicBezTo>
                <a:cubicBezTo>
                  <a:pt x="-43604" y="697133"/>
                  <a:pt x="23922" y="578086"/>
                  <a:pt x="0" y="420832"/>
                </a:cubicBezTo>
                <a:cubicBezTo>
                  <a:pt x="-23922" y="263578"/>
                  <a:pt x="46993" y="11315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C9B27-1008-4868-BEF2-CA012979343F}"/>
              </a:ext>
            </a:extLst>
          </p:cNvPr>
          <p:cNvSpPr/>
          <p:nvPr/>
        </p:nvSpPr>
        <p:spPr>
          <a:xfrm>
            <a:off x="4458070" y="3927079"/>
            <a:ext cx="1436703" cy="1262495"/>
          </a:xfrm>
          <a:custGeom>
            <a:avLst/>
            <a:gdLst>
              <a:gd name="connsiteX0" fmla="*/ 0 w 1436703"/>
              <a:gd name="connsiteY0" fmla="*/ 0 h 1262495"/>
              <a:gd name="connsiteX1" fmla="*/ 435800 w 1436703"/>
              <a:gd name="connsiteY1" fmla="*/ 0 h 1262495"/>
              <a:gd name="connsiteX2" fmla="*/ 900334 w 1436703"/>
              <a:gd name="connsiteY2" fmla="*/ 0 h 1262495"/>
              <a:gd name="connsiteX3" fmla="*/ 1436703 w 1436703"/>
              <a:gd name="connsiteY3" fmla="*/ 0 h 1262495"/>
              <a:gd name="connsiteX4" fmla="*/ 1436703 w 1436703"/>
              <a:gd name="connsiteY4" fmla="*/ 433457 h 1262495"/>
              <a:gd name="connsiteX5" fmla="*/ 1436703 w 1436703"/>
              <a:gd name="connsiteY5" fmla="*/ 854288 h 1262495"/>
              <a:gd name="connsiteX6" fmla="*/ 1436703 w 1436703"/>
              <a:gd name="connsiteY6" fmla="*/ 1262495 h 1262495"/>
              <a:gd name="connsiteX7" fmla="*/ 986536 w 1436703"/>
              <a:gd name="connsiteY7" fmla="*/ 1262495 h 1262495"/>
              <a:gd name="connsiteX8" fmla="*/ 550736 w 1436703"/>
              <a:gd name="connsiteY8" fmla="*/ 1262495 h 1262495"/>
              <a:gd name="connsiteX9" fmla="*/ 0 w 1436703"/>
              <a:gd name="connsiteY9" fmla="*/ 1262495 h 1262495"/>
              <a:gd name="connsiteX10" fmla="*/ 0 w 1436703"/>
              <a:gd name="connsiteY10" fmla="*/ 841663 h 1262495"/>
              <a:gd name="connsiteX11" fmla="*/ 0 w 1436703"/>
              <a:gd name="connsiteY11" fmla="*/ 420832 h 1262495"/>
              <a:gd name="connsiteX12" fmla="*/ 0 w 1436703"/>
              <a:gd name="connsiteY12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703" h="1262495" extrusionOk="0">
                <a:moveTo>
                  <a:pt x="0" y="0"/>
                </a:moveTo>
                <a:cubicBezTo>
                  <a:pt x="155153" y="-41828"/>
                  <a:pt x="334794" y="20390"/>
                  <a:pt x="435800" y="0"/>
                </a:cubicBezTo>
                <a:cubicBezTo>
                  <a:pt x="536806" y="-20390"/>
                  <a:pt x="673438" y="45811"/>
                  <a:pt x="900334" y="0"/>
                </a:cubicBezTo>
                <a:cubicBezTo>
                  <a:pt x="1127230" y="-45811"/>
                  <a:pt x="1297095" y="37353"/>
                  <a:pt x="1436703" y="0"/>
                </a:cubicBezTo>
                <a:cubicBezTo>
                  <a:pt x="1463664" y="178234"/>
                  <a:pt x="1415578" y="228267"/>
                  <a:pt x="1436703" y="433457"/>
                </a:cubicBezTo>
                <a:cubicBezTo>
                  <a:pt x="1457828" y="638647"/>
                  <a:pt x="1414117" y="724386"/>
                  <a:pt x="1436703" y="854288"/>
                </a:cubicBezTo>
                <a:cubicBezTo>
                  <a:pt x="1459289" y="984190"/>
                  <a:pt x="1431813" y="1155406"/>
                  <a:pt x="1436703" y="1262495"/>
                </a:cubicBezTo>
                <a:cubicBezTo>
                  <a:pt x="1217648" y="1306748"/>
                  <a:pt x="1125471" y="1257513"/>
                  <a:pt x="986536" y="1262495"/>
                </a:cubicBezTo>
                <a:cubicBezTo>
                  <a:pt x="847601" y="1267477"/>
                  <a:pt x="690507" y="1236129"/>
                  <a:pt x="550736" y="1262495"/>
                </a:cubicBezTo>
                <a:cubicBezTo>
                  <a:pt x="410965" y="1288861"/>
                  <a:pt x="190138" y="1199376"/>
                  <a:pt x="0" y="1262495"/>
                </a:cubicBezTo>
                <a:cubicBezTo>
                  <a:pt x="-43723" y="1106674"/>
                  <a:pt x="43604" y="986193"/>
                  <a:pt x="0" y="841663"/>
                </a:cubicBezTo>
                <a:cubicBezTo>
                  <a:pt x="-43604" y="697133"/>
                  <a:pt x="23922" y="578086"/>
                  <a:pt x="0" y="420832"/>
                </a:cubicBezTo>
                <a:cubicBezTo>
                  <a:pt x="-23922" y="263578"/>
                  <a:pt x="46993" y="11315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9999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0B56-1220-4455-8529-EC9799E3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valid quantum state?</a:t>
            </a:r>
            <a:endParaRPr lang="en-CA" sz="32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|\psi&gt;~= \frac{12}{13}|0&gt;+~\frac{5}{13}|1&gt;">
            <a:extLst>
              <a:ext uri="{FF2B5EF4-FFF2-40B4-BE49-F238E27FC236}">
                <a16:creationId xmlns:a16="http://schemas.microsoft.com/office/drawing/2014/main" id="{19FB0ABE-B8F2-4F34-96F2-C2045F13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7" y="1698134"/>
            <a:ext cx="5580160" cy="7090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(\frac{12}{13})^2 + (\frac{5}{13})^2 = \frac{144}{169} + \frac{25}{169} = \frac{169}{169} = 1&#10;">
            <a:extLst>
              <a:ext uri="{FF2B5EF4-FFF2-40B4-BE49-F238E27FC236}">
                <a16:creationId xmlns:a16="http://schemas.microsoft.com/office/drawing/2014/main" id="{BBB53B8E-A5FE-410C-A95F-3E06439F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77" y="4308022"/>
            <a:ext cx="7620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E19BD-F8EE-4611-BD8B-EF2751EDA0AD}"/>
              </a:ext>
            </a:extLst>
          </p:cNvPr>
          <p:cNvSpPr/>
          <p:nvPr/>
        </p:nvSpPr>
        <p:spPr>
          <a:xfrm>
            <a:off x="6469738" y="1600781"/>
            <a:ext cx="605766" cy="903749"/>
          </a:xfrm>
          <a:custGeom>
            <a:avLst/>
            <a:gdLst>
              <a:gd name="connsiteX0" fmla="*/ 0 w 605766"/>
              <a:gd name="connsiteY0" fmla="*/ 0 h 903749"/>
              <a:gd name="connsiteX1" fmla="*/ 284710 w 605766"/>
              <a:gd name="connsiteY1" fmla="*/ 0 h 903749"/>
              <a:gd name="connsiteX2" fmla="*/ 605766 w 605766"/>
              <a:gd name="connsiteY2" fmla="*/ 0 h 903749"/>
              <a:gd name="connsiteX3" fmla="*/ 605766 w 605766"/>
              <a:gd name="connsiteY3" fmla="*/ 442837 h 903749"/>
              <a:gd name="connsiteX4" fmla="*/ 605766 w 605766"/>
              <a:gd name="connsiteY4" fmla="*/ 903749 h 903749"/>
              <a:gd name="connsiteX5" fmla="*/ 302883 w 605766"/>
              <a:gd name="connsiteY5" fmla="*/ 903749 h 903749"/>
              <a:gd name="connsiteX6" fmla="*/ 0 w 605766"/>
              <a:gd name="connsiteY6" fmla="*/ 903749 h 903749"/>
              <a:gd name="connsiteX7" fmla="*/ 0 w 605766"/>
              <a:gd name="connsiteY7" fmla="*/ 469949 h 903749"/>
              <a:gd name="connsiteX8" fmla="*/ 0 w 605766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766" h="903749" extrusionOk="0">
                <a:moveTo>
                  <a:pt x="0" y="0"/>
                </a:moveTo>
                <a:cubicBezTo>
                  <a:pt x="130711" y="-22431"/>
                  <a:pt x="216449" y="9728"/>
                  <a:pt x="284710" y="0"/>
                </a:cubicBezTo>
                <a:cubicBezTo>
                  <a:pt x="352971" y="-9728"/>
                  <a:pt x="486638" y="3119"/>
                  <a:pt x="605766" y="0"/>
                </a:cubicBezTo>
                <a:cubicBezTo>
                  <a:pt x="639394" y="163788"/>
                  <a:pt x="553474" y="286639"/>
                  <a:pt x="605766" y="442837"/>
                </a:cubicBezTo>
                <a:cubicBezTo>
                  <a:pt x="658058" y="599035"/>
                  <a:pt x="580759" y="742970"/>
                  <a:pt x="605766" y="903749"/>
                </a:cubicBezTo>
                <a:cubicBezTo>
                  <a:pt x="488542" y="921126"/>
                  <a:pt x="442628" y="868992"/>
                  <a:pt x="302883" y="903749"/>
                </a:cubicBezTo>
                <a:cubicBezTo>
                  <a:pt x="163138" y="938506"/>
                  <a:pt x="141791" y="871210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BDD36-C4E8-4141-A07E-A523EB4BA873}"/>
              </a:ext>
            </a:extLst>
          </p:cNvPr>
          <p:cNvSpPr/>
          <p:nvPr/>
        </p:nvSpPr>
        <p:spPr>
          <a:xfrm>
            <a:off x="8655124" y="1548881"/>
            <a:ext cx="605767" cy="903749"/>
          </a:xfrm>
          <a:custGeom>
            <a:avLst/>
            <a:gdLst>
              <a:gd name="connsiteX0" fmla="*/ 0 w 605767"/>
              <a:gd name="connsiteY0" fmla="*/ 0 h 903749"/>
              <a:gd name="connsiteX1" fmla="*/ 284710 w 605767"/>
              <a:gd name="connsiteY1" fmla="*/ 0 h 903749"/>
              <a:gd name="connsiteX2" fmla="*/ 605767 w 605767"/>
              <a:gd name="connsiteY2" fmla="*/ 0 h 903749"/>
              <a:gd name="connsiteX3" fmla="*/ 605767 w 605767"/>
              <a:gd name="connsiteY3" fmla="*/ 442837 h 903749"/>
              <a:gd name="connsiteX4" fmla="*/ 605767 w 605767"/>
              <a:gd name="connsiteY4" fmla="*/ 903749 h 903749"/>
              <a:gd name="connsiteX5" fmla="*/ 302884 w 605767"/>
              <a:gd name="connsiteY5" fmla="*/ 903749 h 903749"/>
              <a:gd name="connsiteX6" fmla="*/ 0 w 605767"/>
              <a:gd name="connsiteY6" fmla="*/ 903749 h 903749"/>
              <a:gd name="connsiteX7" fmla="*/ 0 w 605767"/>
              <a:gd name="connsiteY7" fmla="*/ 469949 h 903749"/>
              <a:gd name="connsiteX8" fmla="*/ 0 w 605767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767" h="903749" extrusionOk="0">
                <a:moveTo>
                  <a:pt x="0" y="0"/>
                </a:moveTo>
                <a:cubicBezTo>
                  <a:pt x="130711" y="-22431"/>
                  <a:pt x="216449" y="9728"/>
                  <a:pt x="284710" y="0"/>
                </a:cubicBezTo>
                <a:cubicBezTo>
                  <a:pt x="352971" y="-9728"/>
                  <a:pt x="476749" y="1394"/>
                  <a:pt x="605767" y="0"/>
                </a:cubicBezTo>
                <a:cubicBezTo>
                  <a:pt x="639395" y="163788"/>
                  <a:pt x="553475" y="286639"/>
                  <a:pt x="605767" y="442837"/>
                </a:cubicBezTo>
                <a:cubicBezTo>
                  <a:pt x="658059" y="599035"/>
                  <a:pt x="580760" y="742970"/>
                  <a:pt x="605767" y="903749"/>
                </a:cubicBezTo>
                <a:cubicBezTo>
                  <a:pt x="488543" y="921126"/>
                  <a:pt x="442629" y="868992"/>
                  <a:pt x="302884" y="903749"/>
                </a:cubicBezTo>
                <a:cubicBezTo>
                  <a:pt x="163139" y="938506"/>
                  <a:pt x="143051" y="879583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D226A-7956-4E82-977A-7FFE2C345424}"/>
              </a:ext>
            </a:extLst>
          </p:cNvPr>
          <p:cNvSpPr/>
          <p:nvPr/>
        </p:nvSpPr>
        <p:spPr>
          <a:xfrm>
            <a:off x="2183323" y="4048054"/>
            <a:ext cx="1358868" cy="1262495"/>
          </a:xfrm>
          <a:custGeom>
            <a:avLst/>
            <a:gdLst>
              <a:gd name="connsiteX0" fmla="*/ 0 w 1358868"/>
              <a:gd name="connsiteY0" fmla="*/ 0 h 1262495"/>
              <a:gd name="connsiteX1" fmla="*/ 412190 w 1358868"/>
              <a:gd name="connsiteY1" fmla="*/ 0 h 1262495"/>
              <a:gd name="connsiteX2" fmla="*/ 851557 w 1358868"/>
              <a:gd name="connsiteY2" fmla="*/ 0 h 1262495"/>
              <a:gd name="connsiteX3" fmla="*/ 1358868 w 1358868"/>
              <a:gd name="connsiteY3" fmla="*/ 0 h 1262495"/>
              <a:gd name="connsiteX4" fmla="*/ 1358868 w 1358868"/>
              <a:gd name="connsiteY4" fmla="*/ 433457 h 1262495"/>
              <a:gd name="connsiteX5" fmla="*/ 1358868 w 1358868"/>
              <a:gd name="connsiteY5" fmla="*/ 854288 h 1262495"/>
              <a:gd name="connsiteX6" fmla="*/ 1358868 w 1358868"/>
              <a:gd name="connsiteY6" fmla="*/ 1262495 h 1262495"/>
              <a:gd name="connsiteX7" fmla="*/ 933089 w 1358868"/>
              <a:gd name="connsiteY7" fmla="*/ 1262495 h 1262495"/>
              <a:gd name="connsiteX8" fmla="*/ 520899 w 1358868"/>
              <a:gd name="connsiteY8" fmla="*/ 1262495 h 1262495"/>
              <a:gd name="connsiteX9" fmla="*/ 0 w 1358868"/>
              <a:gd name="connsiteY9" fmla="*/ 1262495 h 1262495"/>
              <a:gd name="connsiteX10" fmla="*/ 0 w 1358868"/>
              <a:gd name="connsiteY10" fmla="*/ 841663 h 1262495"/>
              <a:gd name="connsiteX11" fmla="*/ 0 w 1358868"/>
              <a:gd name="connsiteY11" fmla="*/ 420832 h 1262495"/>
              <a:gd name="connsiteX12" fmla="*/ 0 w 1358868"/>
              <a:gd name="connsiteY12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8868" h="1262495" extrusionOk="0">
                <a:moveTo>
                  <a:pt x="0" y="0"/>
                </a:moveTo>
                <a:cubicBezTo>
                  <a:pt x="170791" y="-31122"/>
                  <a:pt x="284995" y="8430"/>
                  <a:pt x="412190" y="0"/>
                </a:cubicBezTo>
                <a:cubicBezTo>
                  <a:pt x="539385" y="-8430"/>
                  <a:pt x="652788" y="49930"/>
                  <a:pt x="851557" y="0"/>
                </a:cubicBezTo>
                <a:cubicBezTo>
                  <a:pt x="1050326" y="-49930"/>
                  <a:pt x="1237123" y="18837"/>
                  <a:pt x="1358868" y="0"/>
                </a:cubicBezTo>
                <a:cubicBezTo>
                  <a:pt x="1385829" y="178234"/>
                  <a:pt x="1337743" y="228267"/>
                  <a:pt x="1358868" y="433457"/>
                </a:cubicBezTo>
                <a:cubicBezTo>
                  <a:pt x="1379993" y="638647"/>
                  <a:pt x="1336282" y="724386"/>
                  <a:pt x="1358868" y="854288"/>
                </a:cubicBezTo>
                <a:cubicBezTo>
                  <a:pt x="1381454" y="984190"/>
                  <a:pt x="1353978" y="1155406"/>
                  <a:pt x="1358868" y="1262495"/>
                </a:cubicBezTo>
                <a:cubicBezTo>
                  <a:pt x="1192553" y="1284268"/>
                  <a:pt x="1034926" y="1230066"/>
                  <a:pt x="933089" y="1262495"/>
                </a:cubicBezTo>
                <a:cubicBezTo>
                  <a:pt x="831252" y="1294924"/>
                  <a:pt x="625530" y="1213825"/>
                  <a:pt x="520899" y="1262495"/>
                </a:cubicBezTo>
                <a:cubicBezTo>
                  <a:pt x="416268" y="1311165"/>
                  <a:pt x="216282" y="1245846"/>
                  <a:pt x="0" y="1262495"/>
                </a:cubicBezTo>
                <a:cubicBezTo>
                  <a:pt x="-43723" y="1106674"/>
                  <a:pt x="43604" y="986193"/>
                  <a:pt x="0" y="841663"/>
                </a:cubicBezTo>
                <a:cubicBezTo>
                  <a:pt x="-43604" y="697133"/>
                  <a:pt x="23922" y="578086"/>
                  <a:pt x="0" y="420832"/>
                </a:cubicBezTo>
                <a:cubicBezTo>
                  <a:pt x="-23922" y="263578"/>
                  <a:pt x="46993" y="11315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E3A21-1756-4249-ABCC-CD26AA234856}"/>
              </a:ext>
            </a:extLst>
          </p:cNvPr>
          <p:cNvSpPr/>
          <p:nvPr/>
        </p:nvSpPr>
        <p:spPr>
          <a:xfrm>
            <a:off x="4059933" y="4056768"/>
            <a:ext cx="1151260" cy="1262495"/>
          </a:xfrm>
          <a:custGeom>
            <a:avLst/>
            <a:gdLst>
              <a:gd name="connsiteX0" fmla="*/ 0 w 1151260"/>
              <a:gd name="connsiteY0" fmla="*/ 0 h 1262495"/>
              <a:gd name="connsiteX1" fmla="*/ 541092 w 1151260"/>
              <a:gd name="connsiteY1" fmla="*/ 0 h 1262495"/>
              <a:gd name="connsiteX2" fmla="*/ 1151260 w 1151260"/>
              <a:gd name="connsiteY2" fmla="*/ 0 h 1262495"/>
              <a:gd name="connsiteX3" fmla="*/ 1151260 w 1151260"/>
              <a:gd name="connsiteY3" fmla="*/ 408207 h 1262495"/>
              <a:gd name="connsiteX4" fmla="*/ 1151260 w 1151260"/>
              <a:gd name="connsiteY4" fmla="*/ 841663 h 1262495"/>
              <a:gd name="connsiteX5" fmla="*/ 1151260 w 1151260"/>
              <a:gd name="connsiteY5" fmla="*/ 1262495 h 1262495"/>
              <a:gd name="connsiteX6" fmla="*/ 598655 w 1151260"/>
              <a:gd name="connsiteY6" fmla="*/ 1262495 h 1262495"/>
              <a:gd name="connsiteX7" fmla="*/ 0 w 1151260"/>
              <a:gd name="connsiteY7" fmla="*/ 1262495 h 1262495"/>
              <a:gd name="connsiteX8" fmla="*/ 0 w 1151260"/>
              <a:gd name="connsiteY8" fmla="*/ 879538 h 1262495"/>
              <a:gd name="connsiteX9" fmla="*/ 0 w 1151260"/>
              <a:gd name="connsiteY9" fmla="*/ 471331 h 1262495"/>
              <a:gd name="connsiteX10" fmla="*/ 0 w 1151260"/>
              <a:gd name="connsiteY10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1260" h="1262495" extrusionOk="0">
                <a:moveTo>
                  <a:pt x="0" y="0"/>
                </a:moveTo>
                <a:cubicBezTo>
                  <a:pt x="266902" y="-17559"/>
                  <a:pt x="372444" y="59954"/>
                  <a:pt x="541092" y="0"/>
                </a:cubicBezTo>
                <a:cubicBezTo>
                  <a:pt x="709740" y="-59954"/>
                  <a:pt x="986905" y="25956"/>
                  <a:pt x="1151260" y="0"/>
                </a:cubicBezTo>
                <a:cubicBezTo>
                  <a:pt x="1180301" y="158333"/>
                  <a:pt x="1150960" y="311539"/>
                  <a:pt x="1151260" y="408207"/>
                </a:cubicBezTo>
                <a:cubicBezTo>
                  <a:pt x="1151560" y="504875"/>
                  <a:pt x="1124001" y="642505"/>
                  <a:pt x="1151260" y="841663"/>
                </a:cubicBezTo>
                <a:cubicBezTo>
                  <a:pt x="1178519" y="1040821"/>
                  <a:pt x="1134753" y="1125784"/>
                  <a:pt x="1151260" y="1262495"/>
                </a:cubicBezTo>
                <a:cubicBezTo>
                  <a:pt x="884980" y="1269874"/>
                  <a:pt x="784925" y="1200567"/>
                  <a:pt x="598655" y="1262495"/>
                </a:cubicBezTo>
                <a:cubicBezTo>
                  <a:pt x="412385" y="1324423"/>
                  <a:pt x="217310" y="1211813"/>
                  <a:pt x="0" y="1262495"/>
                </a:cubicBezTo>
                <a:cubicBezTo>
                  <a:pt x="-45704" y="1174512"/>
                  <a:pt x="42372" y="1031170"/>
                  <a:pt x="0" y="879538"/>
                </a:cubicBezTo>
                <a:cubicBezTo>
                  <a:pt x="-42372" y="727906"/>
                  <a:pt x="24347" y="651967"/>
                  <a:pt x="0" y="471331"/>
                </a:cubicBezTo>
                <a:cubicBezTo>
                  <a:pt x="-24347" y="290695"/>
                  <a:pt x="46740" y="13131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pic>
        <p:nvPicPr>
          <p:cNvPr id="6" name="Picture 5" descr="A picture containing aircraft, airplane&#10;&#10;Description automatically generated">
            <a:extLst>
              <a:ext uri="{FF2B5EF4-FFF2-40B4-BE49-F238E27FC236}">
                <a16:creationId xmlns:a16="http://schemas.microsoft.com/office/drawing/2014/main" id="{0391D424-3950-45B9-A88D-4780E3174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31" y="3698288"/>
            <a:ext cx="1801427" cy="18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0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0A50-80BD-4BBE-B2AE-F7E47E27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Find your Quantum Partner!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BC07B-2B61-4D1B-BD4F-20CB1EA34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ball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Find a person with a ball of a color different from yours, and an amplitude that makes your combined state a quantum state.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96EB37-C46B-4711-B05D-EC2ACB2FBD02}"/>
              </a:ext>
            </a:extLst>
          </p:cNvPr>
          <p:cNvSpPr/>
          <p:nvPr/>
        </p:nvSpPr>
        <p:spPr>
          <a:xfrm>
            <a:off x="5403669" y="1661387"/>
            <a:ext cx="1384662" cy="1384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|0&gt;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CD26B-4ED8-408D-B842-DE26CFC7D1E0}"/>
              </a:ext>
            </a:extLst>
          </p:cNvPr>
          <p:cNvSpPr/>
          <p:nvPr/>
        </p:nvSpPr>
        <p:spPr>
          <a:xfrm>
            <a:off x="7210698" y="1661387"/>
            <a:ext cx="1384662" cy="138466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|1&gt;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0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145BB-5BC8-47EA-9CE1-732FBCF4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Molding states using gates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41501078-7FEE-495E-ACAE-93096BB27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6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F7A9-771C-41E8-BE4F-A3B892F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Moulding</a:t>
            </a:r>
            <a:r>
              <a:rPr lang="en-US" dirty="0"/>
              <a:t> Quantum States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E4A4-423E-4665-BCC0-E42AFF2A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EDEF5C-1F58-46F4-B6DE-F3EEBAA35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8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E62-7466-4D6F-8014-8B45C0C2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Identity Gate</a:t>
            </a:r>
          </a:p>
        </p:txBody>
      </p:sp>
      <p:sp>
        <p:nvSpPr>
          <p:cNvPr id="71" name="Content Placeholder 46">
            <a:extLst>
              <a:ext uri="{FF2B5EF4-FFF2-40B4-BE49-F238E27FC236}">
                <a16:creationId xmlns:a16="http://schemas.microsoft.com/office/drawing/2014/main" id="{932ADA4B-A8ED-414B-96A6-36E58A40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3600" dirty="0"/>
              <a:t>|0&gt; → |0&gt;</a:t>
            </a:r>
          </a:p>
          <a:p>
            <a:pPr marL="0" indent="0">
              <a:buNone/>
            </a:pPr>
            <a:endParaRPr lang="en-CA" sz="3600" dirty="0"/>
          </a:p>
          <a:p>
            <a:pPr marL="0" indent="0">
              <a:buNone/>
            </a:pPr>
            <a:r>
              <a:rPr lang="en-CA" sz="3600" dirty="0"/>
              <a:t>|1&gt; → |1&gt;</a:t>
            </a:r>
          </a:p>
        </p:txBody>
      </p:sp>
      <p:pic>
        <p:nvPicPr>
          <p:cNvPr id="14" name="Picture 13" descr="A close up of a cat&#10;&#10;Description automatically generated">
            <a:extLst>
              <a:ext uri="{FF2B5EF4-FFF2-40B4-BE49-F238E27FC236}">
                <a16:creationId xmlns:a16="http://schemas.microsoft.com/office/drawing/2014/main" id="{57373CAB-99CB-468A-9D26-3D3411CF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77999"/>
            <a:ext cx="6250769" cy="4141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6C7626-67E5-44BD-B249-4F16B6CB82D9}"/>
              </a:ext>
            </a:extLst>
          </p:cNvPr>
          <p:cNvSpPr/>
          <p:nvPr/>
        </p:nvSpPr>
        <p:spPr>
          <a:xfrm>
            <a:off x="1952625" y="5072061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F9839C-4680-4266-AC73-1FFF4E08942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43469" y="5467349"/>
            <a:ext cx="1309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D2B33C-2470-4113-9CE1-DFECC4EE245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43201" y="5467349"/>
            <a:ext cx="1157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0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E62-7466-4D6F-8014-8B45C0C2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NOT Gate</a:t>
            </a:r>
          </a:p>
        </p:txBody>
      </p:sp>
      <p:sp>
        <p:nvSpPr>
          <p:cNvPr id="71" name="Content Placeholder 46">
            <a:extLst>
              <a:ext uri="{FF2B5EF4-FFF2-40B4-BE49-F238E27FC236}">
                <a16:creationId xmlns:a16="http://schemas.microsoft.com/office/drawing/2014/main" id="{932ADA4B-A8ED-414B-96A6-36E58A40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CA" sz="3600" dirty="0"/>
              <a:t>|0&gt; → |1&gt;</a:t>
            </a:r>
          </a:p>
          <a:p>
            <a:pPr marL="0" indent="0">
              <a:buNone/>
            </a:pPr>
            <a:endParaRPr lang="en-CA" sz="3600" dirty="0"/>
          </a:p>
          <a:p>
            <a:pPr marL="0" indent="0">
              <a:buNone/>
            </a:pPr>
            <a:r>
              <a:rPr lang="en-CA" sz="3600" dirty="0"/>
              <a:t>|1&gt; → |0&gt;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4" name="Picture 3" descr="A picture containing grass, outdoor, person, holding&#10;&#10;Description automatically generated">
            <a:extLst>
              <a:ext uri="{FF2B5EF4-FFF2-40B4-BE49-F238E27FC236}">
                <a16:creationId xmlns:a16="http://schemas.microsoft.com/office/drawing/2014/main" id="{A39C756A-84FD-4787-B112-76B4A6C01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56" y="995362"/>
            <a:ext cx="5905500" cy="4867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F25C8F-E343-4CB6-AE0E-643748EB7901}"/>
              </a:ext>
            </a:extLst>
          </p:cNvPr>
          <p:cNvSpPr/>
          <p:nvPr/>
        </p:nvSpPr>
        <p:spPr>
          <a:xfrm>
            <a:off x="1952625" y="5072061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6F3F4F-5CC2-45A5-8A2D-F3B0529B6B7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3469" y="5467349"/>
            <a:ext cx="13091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D45CE2-F5AE-43FB-A81E-7277A752F8F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43201" y="5467349"/>
            <a:ext cx="1157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77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63E62-7466-4D6F-8014-8B45C0C2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6562898" cy="1495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Hadamard Gate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183D245-89BA-4467-96AA-82F1FF4F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19050"/>
            <a:ext cx="242107" cy="1340860"/>
            <a:chOff x="56167" y="899960"/>
            <a:chExt cx="242107" cy="1340860"/>
          </a:xfrm>
        </p:grpSpPr>
        <p:sp>
          <p:nvSpPr>
            <p:cNvPr id="140" name="Rectangle 2">
              <a:extLst>
                <a:ext uri="{FF2B5EF4-FFF2-40B4-BE49-F238E27FC236}">
                  <a16:creationId xmlns:a16="http://schemas.microsoft.com/office/drawing/2014/main" id="{F97E7674-59E1-4047-B350-C7FF5A6C7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438CDACF-0584-441A-9ABE-0E9F9ABC9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2">
              <a:extLst>
                <a:ext uri="{FF2B5EF4-FFF2-40B4-BE49-F238E27FC236}">
                  <a16:creationId xmlns:a16="http://schemas.microsoft.com/office/drawing/2014/main" id="{DFD8D1B3-92F3-4C79-BD19-897A8DB59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59">
              <a:extLst>
                <a:ext uri="{FF2B5EF4-FFF2-40B4-BE49-F238E27FC236}">
                  <a16:creationId xmlns:a16="http://schemas.microsoft.com/office/drawing/2014/main" id="{CCF3D64D-6A68-457C-A163-60554FCAB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2">
              <a:extLst>
                <a:ext uri="{FF2B5EF4-FFF2-40B4-BE49-F238E27FC236}">
                  <a16:creationId xmlns:a16="http://schemas.microsoft.com/office/drawing/2014/main" id="{768FE272-87C9-42DD-8BB5-803E57C2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59">
              <a:extLst>
                <a:ext uri="{FF2B5EF4-FFF2-40B4-BE49-F238E27FC236}">
                  <a16:creationId xmlns:a16="http://schemas.microsoft.com/office/drawing/2014/main" id="{FD842696-7308-40F5-B4CE-F04B90F66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2">
              <a:extLst>
                <a:ext uri="{FF2B5EF4-FFF2-40B4-BE49-F238E27FC236}">
                  <a16:creationId xmlns:a16="http://schemas.microsoft.com/office/drawing/2014/main" id="{5AE2AA7E-9094-4767-B58F-E210486EF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3D4256C7-DD87-4F6D-A61F-AF5EBA935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2">
              <a:extLst>
                <a:ext uri="{FF2B5EF4-FFF2-40B4-BE49-F238E27FC236}">
                  <a16:creationId xmlns:a16="http://schemas.microsoft.com/office/drawing/2014/main" id="{0DF056D5-0BD7-445F-9D1C-79053EAEA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59">
              <a:extLst>
                <a:ext uri="{FF2B5EF4-FFF2-40B4-BE49-F238E27FC236}">
                  <a16:creationId xmlns:a16="http://schemas.microsoft.com/office/drawing/2014/main" id="{26DB8559-831C-4903-B3A5-1AC5D4ECA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2">
              <a:extLst>
                <a:ext uri="{FF2B5EF4-FFF2-40B4-BE49-F238E27FC236}">
                  <a16:creationId xmlns:a16="http://schemas.microsoft.com/office/drawing/2014/main" id="{07398A35-E090-4F62-983E-B77885214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59">
              <a:extLst>
                <a:ext uri="{FF2B5EF4-FFF2-40B4-BE49-F238E27FC236}">
                  <a16:creationId xmlns:a16="http://schemas.microsoft.com/office/drawing/2014/main" id="{40417115-F08A-44A5-824E-B29B1FFB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2">
              <a:extLst>
                <a:ext uri="{FF2B5EF4-FFF2-40B4-BE49-F238E27FC236}">
                  <a16:creationId xmlns:a16="http://schemas.microsoft.com/office/drawing/2014/main" id="{9DC6085F-2F2B-46FF-B314-0338F99F6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59">
              <a:extLst>
                <a:ext uri="{FF2B5EF4-FFF2-40B4-BE49-F238E27FC236}">
                  <a16:creationId xmlns:a16="http://schemas.microsoft.com/office/drawing/2014/main" id="{4176FE8B-22D9-4126-A508-85AF2C7B7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4D8F545D-12A7-4F19-8507-E468A9DFA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59">
              <a:extLst>
                <a:ext uri="{FF2B5EF4-FFF2-40B4-BE49-F238E27FC236}">
                  <a16:creationId xmlns:a16="http://schemas.microsoft.com/office/drawing/2014/main" id="{B084CFAD-8458-46B2-BC3B-4F867ECA2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2">
              <a:extLst>
                <a:ext uri="{FF2B5EF4-FFF2-40B4-BE49-F238E27FC236}">
                  <a16:creationId xmlns:a16="http://schemas.microsoft.com/office/drawing/2014/main" id="{A76DF554-B7B0-4F07-9F01-EBC0DF15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59">
              <a:extLst>
                <a:ext uri="{FF2B5EF4-FFF2-40B4-BE49-F238E27FC236}">
                  <a16:creationId xmlns:a16="http://schemas.microsoft.com/office/drawing/2014/main" id="{C7B21668-23BB-4CF1-A769-4118CA99C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2">
              <a:extLst>
                <a:ext uri="{FF2B5EF4-FFF2-40B4-BE49-F238E27FC236}">
                  <a16:creationId xmlns:a16="http://schemas.microsoft.com/office/drawing/2014/main" id="{4BCDE7AF-4DFB-4BF6-9462-F12C285FE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59">
              <a:extLst>
                <a:ext uri="{FF2B5EF4-FFF2-40B4-BE49-F238E27FC236}">
                  <a16:creationId xmlns:a16="http://schemas.microsoft.com/office/drawing/2014/main" id="{51C576D2-5D65-422C-B26B-F66D41966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9B66BC8-F120-4828-AE99-830654B8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39" y="131862"/>
            <a:ext cx="6548514" cy="2357464"/>
          </a:xfrm>
          <a:prstGeom prst="rect">
            <a:avLst/>
          </a:prstGeom>
        </p:spPr>
      </p:pic>
      <p:sp>
        <p:nvSpPr>
          <p:cNvPr id="71" name="Content Placeholder 46">
            <a:extLst>
              <a:ext uri="{FF2B5EF4-FFF2-40B4-BE49-F238E27FC236}">
                <a16:creationId xmlns:a16="http://schemas.microsoft.com/office/drawing/2014/main" id="{932ADA4B-A8ED-414B-96A6-36E58A404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838359"/>
            <a:ext cx="6562898" cy="33795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CA" sz="2000"/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6" name="Picture 6" descr="|1&gt; \rightarrow \frac{|0&gt; - |1&gt;}{\sqrt2}">
            <a:extLst>
              <a:ext uri="{FF2B5EF4-FFF2-40B4-BE49-F238E27FC236}">
                <a16:creationId xmlns:a16="http://schemas.microsoft.com/office/drawing/2014/main" id="{20361108-8C7F-4464-B4DC-35F6FD42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5458" y="3224713"/>
            <a:ext cx="3566160" cy="11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|0&gt; \rightarrow \frac{|0&gt; + |1&gt;}{\sqrt2}">
            <a:extLst>
              <a:ext uri="{FF2B5EF4-FFF2-40B4-BE49-F238E27FC236}">
                <a16:creationId xmlns:a16="http://schemas.microsoft.com/office/drawing/2014/main" id="{46FBC296-D6C1-4E4A-96FD-E8FA1842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5458" y="4622601"/>
            <a:ext cx="3566160" cy="11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388BB-ACFE-44A5-9A3D-A70E54AC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Bits vs Qubits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 descr="A picture containing room, table, game&#10;&#10;Description automatically generated">
            <a:extLst>
              <a:ext uri="{FF2B5EF4-FFF2-40B4-BE49-F238E27FC236}">
                <a16:creationId xmlns:a16="http://schemas.microsoft.com/office/drawing/2014/main" id="{8B6D3892-F1B8-4B72-9E86-F0EFAC01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45" y="2427541"/>
            <a:ext cx="72800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48A30-0C55-4C7E-AE96-55CF14DC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What’s the state after applying the gates?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4BA2F-0DB7-4608-9B3E-F8EDBCE8E446}"/>
              </a:ext>
            </a:extLst>
          </p:cNvPr>
          <p:cNvSpPr/>
          <p:nvPr/>
        </p:nvSpPr>
        <p:spPr>
          <a:xfrm>
            <a:off x="6096000" y="690563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A5FAF-0117-4101-847E-E93B0B0C7AF6}"/>
              </a:ext>
            </a:extLst>
          </p:cNvPr>
          <p:cNvSpPr/>
          <p:nvPr/>
        </p:nvSpPr>
        <p:spPr>
          <a:xfrm>
            <a:off x="7662863" y="690563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908DCF-A540-4E56-9E2C-F6F9EBC964E6}"/>
              </a:ext>
            </a:extLst>
          </p:cNvPr>
          <p:cNvCxnSpPr>
            <a:stCxn id="4" idx="1"/>
          </p:cNvCxnSpPr>
          <p:nvPr/>
        </p:nvCxnSpPr>
        <p:spPr>
          <a:xfrm flipH="1">
            <a:off x="5619752" y="1085851"/>
            <a:ext cx="476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625C70-C3D8-49D2-BD40-C71D53BF0FC3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86576" y="1085851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5AAFAD-94DD-42DC-B17A-FB7B31B2D70E}"/>
              </a:ext>
            </a:extLst>
          </p:cNvPr>
          <p:cNvCxnSpPr>
            <a:stCxn id="7" idx="3"/>
          </p:cNvCxnSpPr>
          <p:nvPr/>
        </p:nvCxnSpPr>
        <p:spPr>
          <a:xfrm>
            <a:off x="8453439" y="1085851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EBB7F-DEED-473B-A5D2-8CD3A99BA42F}"/>
              </a:ext>
            </a:extLst>
          </p:cNvPr>
          <p:cNvSpPr/>
          <p:nvPr/>
        </p:nvSpPr>
        <p:spPr>
          <a:xfrm>
            <a:off x="4607487" y="824241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|1&gt;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4ED32-5CB4-4B83-BDC9-4DC7EB5FE120}"/>
              </a:ext>
            </a:extLst>
          </p:cNvPr>
          <p:cNvSpPr txBox="1"/>
          <p:nvPr/>
        </p:nvSpPr>
        <p:spPr>
          <a:xfrm>
            <a:off x="9315450" y="690563"/>
            <a:ext cx="79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?</a:t>
            </a:r>
            <a:endParaRPr lang="en-CA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E7CECD-BE2A-4FFF-9F13-8811E88A5C04}"/>
              </a:ext>
            </a:extLst>
          </p:cNvPr>
          <p:cNvGrpSpPr/>
          <p:nvPr/>
        </p:nvGrpSpPr>
        <p:grpSpPr>
          <a:xfrm>
            <a:off x="4688681" y="2014536"/>
            <a:ext cx="5441160" cy="791169"/>
            <a:chOff x="4688681" y="2014536"/>
            <a:chExt cx="5441160" cy="7911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D4E287-F607-497D-93C1-6ACFB7514615}"/>
                </a:ext>
              </a:extLst>
            </p:cNvPr>
            <p:cNvGrpSpPr/>
            <p:nvPr/>
          </p:nvGrpSpPr>
          <p:grpSpPr>
            <a:xfrm>
              <a:off x="4688681" y="2014536"/>
              <a:ext cx="4255296" cy="790576"/>
              <a:chOff x="4688681" y="2014536"/>
              <a:chExt cx="4255296" cy="7905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1D5AC8-10A3-48C9-94F6-487319877499}"/>
                  </a:ext>
                </a:extLst>
              </p:cNvPr>
              <p:cNvSpPr/>
              <p:nvPr/>
            </p:nvSpPr>
            <p:spPr>
              <a:xfrm>
                <a:off x="6096000" y="2014536"/>
                <a:ext cx="790576" cy="7905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H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4E89DE-E78D-4299-A2D5-4C42144074E6}"/>
                  </a:ext>
                </a:extLst>
              </p:cNvPr>
              <p:cNvSpPr/>
              <p:nvPr/>
            </p:nvSpPr>
            <p:spPr>
              <a:xfrm>
                <a:off x="7662863" y="2014536"/>
                <a:ext cx="790576" cy="7905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X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751FD9E-AA16-4234-89CB-CE66E453A1A2}"/>
                  </a:ext>
                </a:extLst>
              </p:cNvPr>
              <p:cNvCxnSpPr>
                <a:stCxn id="18" idx="1"/>
              </p:cNvCxnSpPr>
              <p:nvPr/>
            </p:nvCxnSpPr>
            <p:spPr>
              <a:xfrm flipH="1">
                <a:off x="5619752" y="2409824"/>
                <a:ext cx="47624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A8596F9-ED08-4F3E-A764-AFE45EFD5CBD}"/>
                  </a:ext>
                </a:extLst>
              </p:cNvPr>
              <p:cNvCxnSpPr>
                <a:stCxn id="18" idx="3"/>
                <a:endCxn id="19" idx="1"/>
              </p:cNvCxnSpPr>
              <p:nvPr/>
            </p:nvCxnSpPr>
            <p:spPr>
              <a:xfrm>
                <a:off x="6886576" y="2409824"/>
                <a:ext cx="77628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D5A00E7-FB50-4CB2-BDE7-1066B15278A3}"/>
                  </a:ext>
                </a:extLst>
              </p:cNvPr>
              <p:cNvCxnSpPr>
                <a:stCxn id="19" idx="3"/>
              </p:cNvCxnSpPr>
              <p:nvPr/>
            </p:nvCxnSpPr>
            <p:spPr>
              <a:xfrm>
                <a:off x="8453439" y="2409824"/>
                <a:ext cx="4905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BF6BF2-9F09-4DF8-863D-C43FCE979D8E}"/>
                  </a:ext>
                </a:extLst>
              </p:cNvPr>
              <p:cNvSpPr/>
              <p:nvPr/>
            </p:nvSpPr>
            <p:spPr>
              <a:xfrm>
                <a:off x="4688681" y="2148214"/>
                <a:ext cx="7905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2800" dirty="0"/>
                  <a:t>|0&gt; 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1F3B1E-22F0-4629-9D8E-BDDAACFF738F}"/>
                </a:ext>
              </a:extLst>
            </p:cNvPr>
            <p:cNvSpPr txBox="1"/>
            <p:nvPr/>
          </p:nvSpPr>
          <p:spPr>
            <a:xfrm>
              <a:off x="9339265" y="2036264"/>
              <a:ext cx="790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?</a:t>
              </a:r>
              <a:endParaRPr lang="en-CA" sz="4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5DA85E-7070-4560-8524-26789F35A723}"/>
              </a:ext>
            </a:extLst>
          </p:cNvPr>
          <p:cNvGrpSpPr/>
          <p:nvPr/>
        </p:nvGrpSpPr>
        <p:grpSpPr>
          <a:xfrm>
            <a:off x="2364582" y="3429000"/>
            <a:ext cx="7741444" cy="790576"/>
            <a:chOff x="2364582" y="3429000"/>
            <a:chExt cx="7741444" cy="7905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B8DDC9-5E59-4A85-90D7-EC3077D5FDEF}"/>
                </a:ext>
              </a:extLst>
            </p:cNvPr>
            <p:cNvSpPr/>
            <p:nvPr/>
          </p:nvSpPr>
          <p:spPr>
            <a:xfrm>
              <a:off x="3600681" y="3429000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X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617404-3209-4B3C-9886-3C0B1B0A4C78}"/>
                </a:ext>
              </a:extLst>
            </p:cNvPr>
            <p:cNvSpPr/>
            <p:nvPr/>
          </p:nvSpPr>
          <p:spPr>
            <a:xfrm>
              <a:off x="5083969" y="3429000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E4C7EC-54EA-472F-AD73-61FA03832DC7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3124433" y="3824288"/>
              <a:ext cx="476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50219F-E7FC-42EE-9E47-5F42DF4974D6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4391257" y="3824288"/>
              <a:ext cx="692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C1AF8F-A852-4A59-B975-6B4079F03B11}"/>
                </a:ext>
              </a:extLst>
            </p:cNvPr>
            <p:cNvCxnSpPr>
              <a:stCxn id="27" idx="3"/>
            </p:cNvCxnSpPr>
            <p:nvPr/>
          </p:nvCxnSpPr>
          <p:spPr>
            <a:xfrm>
              <a:off x="5874545" y="3824288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2902D2-3673-4311-B57E-3C7CA93DAD56}"/>
                </a:ext>
              </a:extLst>
            </p:cNvPr>
            <p:cNvSpPr/>
            <p:nvPr/>
          </p:nvSpPr>
          <p:spPr>
            <a:xfrm>
              <a:off x="6334358" y="3429000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</a:rPr>
                <a:t>H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447BEE-4F33-4995-81CA-0BF38D977B75}"/>
                </a:ext>
              </a:extLst>
            </p:cNvPr>
            <p:cNvCxnSpPr>
              <a:cxnSpLocks/>
            </p:cNvCxnSpPr>
            <p:nvPr/>
          </p:nvCxnSpPr>
          <p:spPr>
            <a:xfrm>
              <a:off x="7124934" y="3781753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139AE2-E326-44A2-8068-7E3885C1D018}"/>
                </a:ext>
              </a:extLst>
            </p:cNvPr>
            <p:cNvSpPr/>
            <p:nvPr/>
          </p:nvSpPr>
          <p:spPr>
            <a:xfrm>
              <a:off x="7600110" y="3457248"/>
              <a:ext cx="790576" cy="762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X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658C26-5805-488F-B27B-F8B6542B2BAC}"/>
                </a:ext>
              </a:extLst>
            </p:cNvPr>
            <p:cNvCxnSpPr/>
            <p:nvPr/>
          </p:nvCxnSpPr>
          <p:spPr>
            <a:xfrm flipH="1">
              <a:off x="8375323" y="3781753"/>
              <a:ext cx="476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44D421-6266-4521-A7F8-952E24F8F673}"/>
                </a:ext>
              </a:extLst>
            </p:cNvPr>
            <p:cNvSpPr/>
            <p:nvPr/>
          </p:nvSpPr>
          <p:spPr>
            <a:xfrm>
              <a:off x="2364582" y="3562678"/>
              <a:ext cx="7905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800" dirty="0"/>
                <a:t>|0&gt;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446B61-0F9C-43D1-B05D-EB4EFAB66CA9}"/>
                </a:ext>
              </a:extLst>
            </p:cNvPr>
            <p:cNvSpPr txBox="1"/>
            <p:nvPr/>
          </p:nvSpPr>
          <p:spPr>
            <a:xfrm>
              <a:off x="9315450" y="3439567"/>
              <a:ext cx="790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?</a:t>
              </a:r>
              <a:endParaRPr lang="en-CA" sz="4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E288E2-D622-48C4-A5AA-362C740FA869}"/>
              </a:ext>
            </a:extLst>
          </p:cNvPr>
          <p:cNvGrpSpPr/>
          <p:nvPr/>
        </p:nvGrpSpPr>
        <p:grpSpPr>
          <a:xfrm>
            <a:off x="1247308" y="4991758"/>
            <a:ext cx="8887296" cy="1114424"/>
            <a:chOff x="1247308" y="4991758"/>
            <a:chExt cx="8887296" cy="11144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5083EA2-3BC9-4D25-BE01-0CA5F1923D91}"/>
                </a:ext>
              </a:extLst>
            </p:cNvPr>
            <p:cNvSpPr/>
            <p:nvPr/>
          </p:nvSpPr>
          <p:spPr>
            <a:xfrm>
              <a:off x="7584747" y="5153682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H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DDC1A0-B0E9-4772-A81E-314847E3E50C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>
              <a:off x="3155159" y="5548970"/>
              <a:ext cx="44295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FDE1F9-95D0-4BDD-9284-DC00E1B30983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375323" y="5548970"/>
              <a:ext cx="7762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2" descr="|0&gt; \rightarrow \frac{|0&gt; + |1&gt;}{\sqrt2}">
              <a:extLst>
                <a:ext uri="{FF2B5EF4-FFF2-40B4-BE49-F238E27FC236}">
                  <a16:creationId xmlns:a16="http://schemas.microsoft.com/office/drawing/2014/main" id="{728B7343-DFE1-452F-B0B1-7B1700D3E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9"/>
            <a:stretch/>
          </p:blipFill>
          <p:spPr bwMode="auto">
            <a:xfrm>
              <a:off x="1247308" y="4991758"/>
              <a:ext cx="1793082" cy="1114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9F49BF-59AE-4628-9CCE-1E8B878064C3}"/>
                </a:ext>
              </a:extLst>
            </p:cNvPr>
            <p:cNvSpPr txBox="1"/>
            <p:nvPr/>
          </p:nvSpPr>
          <p:spPr>
            <a:xfrm>
              <a:off x="9344028" y="5174817"/>
              <a:ext cx="790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?</a:t>
              </a:r>
              <a:endParaRPr lang="en-CA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969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D7FE4-FA25-45B5-B5A8-44A33DB5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Measurement: Qubits are shy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C4FA9-C9F4-410F-8839-B9370044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1" y="1289718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Whatever state qubits are in, they resolve to 0 or 1 on measurement</a:t>
            </a:r>
          </a:p>
        </p:txBody>
      </p:sp>
      <p:pic>
        <p:nvPicPr>
          <p:cNvPr id="5" name="Picture 4" descr="A picture containing ball, black, clock, water&#10;&#10;Description automatically generated">
            <a:extLst>
              <a:ext uri="{FF2B5EF4-FFF2-40B4-BE49-F238E27FC236}">
                <a16:creationId xmlns:a16="http://schemas.microsoft.com/office/drawing/2014/main" id="{DA73BDCF-1545-4CBF-84D5-D449B31B4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63" y="2246409"/>
            <a:ext cx="7246673" cy="40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48A30-0C55-4C7E-AE96-55CF14DC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Measurement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4BA2F-0DB7-4608-9B3E-F8EDBCE8E446}"/>
              </a:ext>
            </a:extLst>
          </p:cNvPr>
          <p:cNvSpPr/>
          <p:nvPr/>
        </p:nvSpPr>
        <p:spPr>
          <a:xfrm>
            <a:off x="5867397" y="690563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A5FAF-0117-4101-847E-E93B0B0C7AF6}"/>
              </a:ext>
            </a:extLst>
          </p:cNvPr>
          <p:cNvSpPr/>
          <p:nvPr/>
        </p:nvSpPr>
        <p:spPr>
          <a:xfrm>
            <a:off x="7434260" y="690563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908DCF-A540-4E56-9E2C-F6F9EBC964E6}"/>
              </a:ext>
            </a:extLst>
          </p:cNvPr>
          <p:cNvCxnSpPr>
            <a:stCxn id="4" idx="1"/>
          </p:cNvCxnSpPr>
          <p:nvPr/>
        </p:nvCxnSpPr>
        <p:spPr>
          <a:xfrm flipH="1">
            <a:off x="5391149" y="1085851"/>
            <a:ext cx="476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625C70-C3D8-49D2-BD40-C71D53BF0FC3}"/>
              </a:ext>
            </a:extLst>
          </p:cNvPr>
          <p:cNvCxnSpPr>
            <a:cxnSpLocks/>
          </p:cNvCxnSpPr>
          <p:nvPr/>
        </p:nvCxnSpPr>
        <p:spPr>
          <a:xfrm>
            <a:off x="6672261" y="1085851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5AAFAD-94DD-42DC-B17A-FB7B31B2D70E}"/>
              </a:ext>
            </a:extLst>
          </p:cNvPr>
          <p:cNvCxnSpPr>
            <a:stCxn id="7" idx="3"/>
          </p:cNvCxnSpPr>
          <p:nvPr/>
        </p:nvCxnSpPr>
        <p:spPr>
          <a:xfrm>
            <a:off x="8224836" y="1085851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D5AC8-10A3-48C9-94F6-487319877499}"/>
              </a:ext>
            </a:extLst>
          </p:cNvPr>
          <p:cNvSpPr/>
          <p:nvPr/>
        </p:nvSpPr>
        <p:spPr>
          <a:xfrm>
            <a:off x="5867397" y="2014536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E89DE-E78D-4299-A2D5-4C42144074E6}"/>
              </a:ext>
            </a:extLst>
          </p:cNvPr>
          <p:cNvSpPr/>
          <p:nvPr/>
        </p:nvSpPr>
        <p:spPr>
          <a:xfrm>
            <a:off x="7434260" y="2014536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51FD9E-AA16-4234-89CB-CE66E453A1A2}"/>
              </a:ext>
            </a:extLst>
          </p:cNvPr>
          <p:cNvCxnSpPr>
            <a:stCxn id="18" idx="1"/>
          </p:cNvCxnSpPr>
          <p:nvPr/>
        </p:nvCxnSpPr>
        <p:spPr>
          <a:xfrm flipH="1">
            <a:off x="5391149" y="2409824"/>
            <a:ext cx="476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8596F9-ED08-4F3E-A764-AFE45EFD5CB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657973" y="2409824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5A00E7-FB50-4CB2-BDE7-1066B15278A3}"/>
              </a:ext>
            </a:extLst>
          </p:cNvPr>
          <p:cNvCxnSpPr>
            <a:stCxn id="19" idx="3"/>
          </p:cNvCxnSpPr>
          <p:nvPr/>
        </p:nvCxnSpPr>
        <p:spPr>
          <a:xfrm>
            <a:off x="8224836" y="2409824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EBB7F-DEED-473B-A5D2-8CD3A99BA42F}"/>
              </a:ext>
            </a:extLst>
          </p:cNvPr>
          <p:cNvSpPr/>
          <p:nvPr/>
        </p:nvSpPr>
        <p:spPr>
          <a:xfrm>
            <a:off x="4607487" y="824241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|1&gt;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F6BF2-9F09-4DF8-863D-C43FCE979D8E}"/>
              </a:ext>
            </a:extLst>
          </p:cNvPr>
          <p:cNvSpPr/>
          <p:nvPr/>
        </p:nvSpPr>
        <p:spPr>
          <a:xfrm>
            <a:off x="4688681" y="2148214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|0&gt;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8DDC9-5E59-4A85-90D7-EC3077D5FDEF}"/>
              </a:ext>
            </a:extLst>
          </p:cNvPr>
          <p:cNvSpPr/>
          <p:nvPr/>
        </p:nvSpPr>
        <p:spPr>
          <a:xfrm>
            <a:off x="3600681" y="3429000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617404-3209-4B3C-9886-3C0B1B0A4C78}"/>
              </a:ext>
            </a:extLst>
          </p:cNvPr>
          <p:cNvSpPr/>
          <p:nvPr/>
        </p:nvSpPr>
        <p:spPr>
          <a:xfrm>
            <a:off x="5083969" y="3429000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E4C7EC-54EA-472F-AD73-61FA03832DC7}"/>
              </a:ext>
            </a:extLst>
          </p:cNvPr>
          <p:cNvCxnSpPr>
            <a:stCxn id="26" idx="1"/>
          </p:cNvCxnSpPr>
          <p:nvPr/>
        </p:nvCxnSpPr>
        <p:spPr>
          <a:xfrm flipH="1">
            <a:off x="3124433" y="3824288"/>
            <a:ext cx="476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50219F-E7FC-42EE-9E47-5F42DF4974D6}"/>
              </a:ext>
            </a:extLst>
          </p:cNvPr>
          <p:cNvCxnSpPr>
            <a:cxnSpLocks/>
          </p:cNvCxnSpPr>
          <p:nvPr/>
        </p:nvCxnSpPr>
        <p:spPr>
          <a:xfrm>
            <a:off x="4391257" y="3802040"/>
            <a:ext cx="692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C1AF8F-A852-4A59-B975-6B4079F03B11}"/>
              </a:ext>
            </a:extLst>
          </p:cNvPr>
          <p:cNvCxnSpPr>
            <a:stCxn id="27" idx="3"/>
          </p:cNvCxnSpPr>
          <p:nvPr/>
        </p:nvCxnSpPr>
        <p:spPr>
          <a:xfrm>
            <a:off x="5874545" y="3824288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E2902D2-3673-4311-B57E-3C7CA93DAD56}"/>
              </a:ext>
            </a:extLst>
          </p:cNvPr>
          <p:cNvSpPr/>
          <p:nvPr/>
        </p:nvSpPr>
        <p:spPr>
          <a:xfrm>
            <a:off x="6334358" y="3429000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447BEE-4F33-4995-81CA-0BF38D977B75}"/>
              </a:ext>
            </a:extLst>
          </p:cNvPr>
          <p:cNvCxnSpPr>
            <a:cxnSpLocks/>
          </p:cNvCxnSpPr>
          <p:nvPr/>
        </p:nvCxnSpPr>
        <p:spPr>
          <a:xfrm>
            <a:off x="7124934" y="3781753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139AE2-E326-44A2-8068-7E3885C1D018}"/>
              </a:ext>
            </a:extLst>
          </p:cNvPr>
          <p:cNvSpPr/>
          <p:nvPr/>
        </p:nvSpPr>
        <p:spPr>
          <a:xfrm>
            <a:off x="7600110" y="3457248"/>
            <a:ext cx="790576" cy="762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658C26-5805-488F-B27B-F8B6542B2BAC}"/>
              </a:ext>
            </a:extLst>
          </p:cNvPr>
          <p:cNvCxnSpPr/>
          <p:nvPr/>
        </p:nvCxnSpPr>
        <p:spPr>
          <a:xfrm flipH="1">
            <a:off x="8375323" y="3781753"/>
            <a:ext cx="476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444D421-6266-4521-A7F8-952E24F8F673}"/>
              </a:ext>
            </a:extLst>
          </p:cNvPr>
          <p:cNvSpPr/>
          <p:nvPr/>
        </p:nvSpPr>
        <p:spPr>
          <a:xfrm>
            <a:off x="2364582" y="3562678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|0&gt;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4ED32-5CB4-4B83-BDC9-4DC7EB5FE120}"/>
              </a:ext>
            </a:extLst>
          </p:cNvPr>
          <p:cNvSpPr txBox="1"/>
          <p:nvPr/>
        </p:nvSpPr>
        <p:spPr>
          <a:xfrm>
            <a:off x="11401424" y="690563"/>
            <a:ext cx="79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1F3B1E-22F0-4629-9D8E-BDDAACFF738F}"/>
              </a:ext>
            </a:extLst>
          </p:cNvPr>
          <p:cNvSpPr txBox="1"/>
          <p:nvPr/>
        </p:nvSpPr>
        <p:spPr>
          <a:xfrm>
            <a:off x="11761467" y="2001474"/>
            <a:ext cx="79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083EA2-3BC9-4D25-BE01-0CA5F1923D91}"/>
              </a:ext>
            </a:extLst>
          </p:cNvPr>
          <p:cNvSpPr/>
          <p:nvPr/>
        </p:nvSpPr>
        <p:spPr>
          <a:xfrm>
            <a:off x="7043119" y="5153682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DDC1A0-B0E9-4772-A81E-314847E3E50C}"/>
              </a:ext>
            </a:extLst>
          </p:cNvPr>
          <p:cNvCxnSpPr>
            <a:cxnSpLocks/>
          </p:cNvCxnSpPr>
          <p:nvPr/>
        </p:nvCxnSpPr>
        <p:spPr>
          <a:xfrm flipH="1">
            <a:off x="2626517" y="5548970"/>
            <a:ext cx="4429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FDE1F9-95D0-4BDD-9284-DC00E1B30983}"/>
              </a:ext>
            </a:extLst>
          </p:cNvPr>
          <p:cNvCxnSpPr>
            <a:stCxn id="41" idx="3"/>
          </p:cNvCxnSpPr>
          <p:nvPr/>
        </p:nvCxnSpPr>
        <p:spPr>
          <a:xfrm>
            <a:off x="7833695" y="5548970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|0&gt; \rightarrow \frac{|0&gt; + |1&gt;}{\sqrt2}">
            <a:extLst>
              <a:ext uri="{FF2B5EF4-FFF2-40B4-BE49-F238E27FC236}">
                <a16:creationId xmlns:a16="http://schemas.microsoft.com/office/drawing/2014/main" id="{728B7343-DFE1-452F-B0B1-7B1700D3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9"/>
          <a:stretch/>
        </p:blipFill>
        <p:spPr bwMode="auto">
          <a:xfrm>
            <a:off x="718666" y="4991758"/>
            <a:ext cx="1793082" cy="111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19F49BF-59AE-4628-9CCE-1E8B878064C3}"/>
              </a:ext>
            </a:extLst>
          </p:cNvPr>
          <p:cNvSpPr txBox="1"/>
          <p:nvPr/>
        </p:nvSpPr>
        <p:spPr>
          <a:xfrm>
            <a:off x="11658361" y="3321265"/>
            <a:ext cx="79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95B4B75-A0F1-484D-98FF-3B910B58CA64}"/>
              </a:ext>
            </a:extLst>
          </p:cNvPr>
          <p:cNvSpPr/>
          <p:nvPr/>
        </p:nvSpPr>
        <p:spPr>
          <a:xfrm>
            <a:off x="8756322" y="818862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|1&gt; </a:t>
            </a:r>
          </a:p>
        </p:txBody>
      </p:sp>
      <p:pic>
        <p:nvPicPr>
          <p:cNvPr id="44" name="Picture 2" descr="|0&gt; \rightarrow \frac{|0&gt; + |1&gt;}{\sqrt2}">
            <a:extLst>
              <a:ext uri="{FF2B5EF4-FFF2-40B4-BE49-F238E27FC236}">
                <a16:creationId xmlns:a16="http://schemas.microsoft.com/office/drawing/2014/main" id="{E6FA6859-C66E-4422-815C-72BB8BAE8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9"/>
          <a:stretch/>
        </p:blipFill>
        <p:spPr bwMode="auto">
          <a:xfrm>
            <a:off x="8772993" y="1984597"/>
            <a:ext cx="1419230" cy="8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A026325-63CA-479F-95B4-115FAD9C465F}"/>
              </a:ext>
            </a:extLst>
          </p:cNvPr>
          <p:cNvSpPr/>
          <p:nvPr/>
        </p:nvSpPr>
        <p:spPr>
          <a:xfrm>
            <a:off x="8865862" y="3485824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|0&gt;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F94229-458D-4BCC-9A92-456B63D0CA04}"/>
              </a:ext>
            </a:extLst>
          </p:cNvPr>
          <p:cNvSpPr/>
          <p:nvPr/>
        </p:nvSpPr>
        <p:spPr>
          <a:xfrm>
            <a:off x="8644915" y="5257414"/>
            <a:ext cx="790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|0&gt;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818B37-3E52-4D5E-94D8-00C111D44E73}"/>
              </a:ext>
            </a:extLst>
          </p:cNvPr>
          <p:cNvSpPr/>
          <p:nvPr/>
        </p:nvSpPr>
        <p:spPr>
          <a:xfrm>
            <a:off x="10174612" y="696885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81760C-8F67-4C4A-A8DB-AA124BBB1E9F}"/>
              </a:ext>
            </a:extLst>
          </p:cNvPr>
          <p:cNvCxnSpPr>
            <a:cxnSpLocks/>
          </p:cNvCxnSpPr>
          <p:nvPr/>
        </p:nvCxnSpPr>
        <p:spPr>
          <a:xfrm>
            <a:off x="9412613" y="1092173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0610A7-7969-4C8F-942F-C7DA465B0C91}"/>
              </a:ext>
            </a:extLst>
          </p:cNvPr>
          <p:cNvCxnSpPr>
            <a:stCxn id="49" idx="3"/>
          </p:cNvCxnSpPr>
          <p:nvPr/>
        </p:nvCxnSpPr>
        <p:spPr>
          <a:xfrm>
            <a:off x="10965188" y="1092173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>
            <a:extLst>
              <a:ext uri="{FF2B5EF4-FFF2-40B4-BE49-F238E27FC236}">
                <a16:creationId xmlns:a16="http://schemas.microsoft.com/office/drawing/2014/main" id="{42A8FEB9-FDFC-451B-887A-DBEE9951972E}"/>
              </a:ext>
            </a:extLst>
          </p:cNvPr>
          <p:cNvSpPr/>
          <p:nvPr/>
        </p:nvSpPr>
        <p:spPr>
          <a:xfrm>
            <a:off x="10188900" y="928688"/>
            <a:ext cx="627714" cy="769441"/>
          </a:xfrm>
          <a:prstGeom prst="arc">
            <a:avLst>
              <a:gd name="adj1" fmla="val 1470229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51F84F-0C71-45B0-B92D-2D72BD08CB5E}"/>
              </a:ext>
            </a:extLst>
          </p:cNvPr>
          <p:cNvCxnSpPr/>
          <p:nvPr/>
        </p:nvCxnSpPr>
        <p:spPr>
          <a:xfrm flipV="1">
            <a:off x="10429875" y="818862"/>
            <a:ext cx="386739" cy="5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D1A93B3-C0C3-4E26-A190-2535BDB656ED}"/>
              </a:ext>
            </a:extLst>
          </p:cNvPr>
          <p:cNvSpPr/>
          <p:nvPr/>
        </p:nvSpPr>
        <p:spPr>
          <a:xfrm>
            <a:off x="10484176" y="2020867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159F97-C0B7-44D4-93B2-7FC2494D70DB}"/>
              </a:ext>
            </a:extLst>
          </p:cNvPr>
          <p:cNvCxnSpPr>
            <a:cxnSpLocks/>
          </p:cNvCxnSpPr>
          <p:nvPr/>
        </p:nvCxnSpPr>
        <p:spPr>
          <a:xfrm>
            <a:off x="9722177" y="2416155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F571AF-C75B-4EE3-A755-530CC8FA1E2F}"/>
              </a:ext>
            </a:extLst>
          </p:cNvPr>
          <p:cNvCxnSpPr>
            <a:stCxn id="52" idx="3"/>
          </p:cNvCxnSpPr>
          <p:nvPr/>
        </p:nvCxnSpPr>
        <p:spPr>
          <a:xfrm>
            <a:off x="11274752" y="2416155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0DA8D7AD-DD31-496F-9D92-E60CFF8B4826}"/>
              </a:ext>
            </a:extLst>
          </p:cNvPr>
          <p:cNvSpPr/>
          <p:nvPr/>
        </p:nvSpPr>
        <p:spPr>
          <a:xfrm>
            <a:off x="10498464" y="2252670"/>
            <a:ext cx="627714" cy="769441"/>
          </a:xfrm>
          <a:prstGeom prst="arc">
            <a:avLst>
              <a:gd name="adj1" fmla="val 1470229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A3C356-D05F-4959-9457-8585074C2A83}"/>
              </a:ext>
            </a:extLst>
          </p:cNvPr>
          <p:cNvCxnSpPr/>
          <p:nvPr/>
        </p:nvCxnSpPr>
        <p:spPr>
          <a:xfrm flipV="1">
            <a:off x="10739439" y="2142844"/>
            <a:ext cx="386739" cy="5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9AAED11-34C4-48C9-90DB-083F6BFA65D1}"/>
              </a:ext>
            </a:extLst>
          </p:cNvPr>
          <p:cNvSpPr/>
          <p:nvPr/>
        </p:nvSpPr>
        <p:spPr>
          <a:xfrm>
            <a:off x="10327012" y="3406752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315FE1-012B-4048-902A-FF7492DA8D4A}"/>
              </a:ext>
            </a:extLst>
          </p:cNvPr>
          <p:cNvCxnSpPr>
            <a:cxnSpLocks/>
          </p:cNvCxnSpPr>
          <p:nvPr/>
        </p:nvCxnSpPr>
        <p:spPr>
          <a:xfrm>
            <a:off x="9565013" y="3802040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B8CED6-D02A-4234-B745-5F1811279D67}"/>
              </a:ext>
            </a:extLst>
          </p:cNvPr>
          <p:cNvCxnSpPr>
            <a:stCxn id="57" idx="3"/>
          </p:cNvCxnSpPr>
          <p:nvPr/>
        </p:nvCxnSpPr>
        <p:spPr>
          <a:xfrm>
            <a:off x="11117588" y="3802040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AEF7CD75-66FC-4512-BC6C-92CA64148103}"/>
              </a:ext>
            </a:extLst>
          </p:cNvPr>
          <p:cNvSpPr/>
          <p:nvPr/>
        </p:nvSpPr>
        <p:spPr>
          <a:xfrm>
            <a:off x="10341300" y="3638555"/>
            <a:ext cx="627714" cy="769441"/>
          </a:xfrm>
          <a:prstGeom prst="arc">
            <a:avLst>
              <a:gd name="adj1" fmla="val 1470229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CA" dirty="0"/>
              <a:t>`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19F384-A4D3-49DA-BFC1-2F64E1307EE0}"/>
              </a:ext>
            </a:extLst>
          </p:cNvPr>
          <p:cNvCxnSpPr/>
          <p:nvPr/>
        </p:nvCxnSpPr>
        <p:spPr>
          <a:xfrm flipV="1">
            <a:off x="10582275" y="3528729"/>
            <a:ext cx="386739" cy="5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521FC6A-5F6A-4648-8DAC-D71D5E528CB2}"/>
              </a:ext>
            </a:extLst>
          </p:cNvPr>
          <p:cNvSpPr/>
          <p:nvPr/>
        </p:nvSpPr>
        <p:spPr>
          <a:xfrm>
            <a:off x="10055547" y="5135535"/>
            <a:ext cx="790576" cy="790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CB3649-228C-4944-B578-A74BAC7EEF99}"/>
              </a:ext>
            </a:extLst>
          </p:cNvPr>
          <p:cNvCxnSpPr>
            <a:cxnSpLocks/>
          </p:cNvCxnSpPr>
          <p:nvPr/>
        </p:nvCxnSpPr>
        <p:spPr>
          <a:xfrm>
            <a:off x="9293548" y="5530823"/>
            <a:ext cx="776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EC6371-465C-4B5C-ADCF-062EB7680760}"/>
              </a:ext>
            </a:extLst>
          </p:cNvPr>
          <p:cNvCxnSpPr>
            <a:stCxn id="62" idx="3"/>
          </p:cNvCxnSpPr>
          <p:nvPr/>
        </p:nvCxnSpPr>
        <p:spPr>
          <a:xfrm>
            <a:off x="10846123" y="5530823"/>
            <a:ext cx="490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54BD5E03-450C-458C-A419-673A0E383C06}"/>
              </a:ext>
            </a:extLst>
          </p:cNvPr>
          <p:cNvSpPr/>
          <p:nvPr/>
        </p:nvSpPr>
        <p:spPr>
          <a:xfrm>
            <a:off x="10069835" y="5367338"/>
            <a:ext cx="627714" cy="769441"/>
          </a:xfrm>
          <a:prstGeom prst="arc">
            <a:avLst>
              <a:gd name="adj1" fmla="val 1470229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B63C390-A444-4A83-BF2C-22D8E0247120}"/>
              </a:ext>
            </a:extLst>
          </p:cNvPr>
          <p:cNvCxnSpPr/>
          <p:nvPr/>
        </p:nvCxnSpPr>
        <p:spPr>
          <a:xfrm flipV="1">
            <a:off x="10310810" y="5257512"/>
            <a:ext cx="386739" cy="5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EF3A4C9-C623-4B59-89EF-2C6959224422}"/>
              </a:ext>
            </a:extLst>
          </p:cNvPr>
          <p:cNvSpPr txBox="1"/>
          <p:nvPr/>
        </p:nvSpPr>
        <p:spPr>
          <a:xfrm>
            <a:off x="11310693" y="5131021"/>
            <a:ext cx="79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293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8A30-0C55-4C7E-AE96-55CF14DC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What’s the state after applying the gates?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D4C89B-1E8F-4E5E-BF66-80EB98A1907D}"/>
              </a:ext>
            </a:extLst>
          </p:cNvPr>
          <p:cNvGrpSpPr/>
          <p:nvPr/>
        </p:nvGrpSpPr>
        <p:grpSpPr>
          <a:xfrm>
            <a:off x="783653" y="1838188"/>
            <a:ext cx="5052544" cy="1481287"/>
            <a:chOff x="1223951" y="1740907"/>
            <a:chExt cx="5052544" cy="1481287"/>
          </a:xfrm>
        </p:grpSpPr>
        <p:pic>
          <p:nvPicPr>
            <p:cNvPr id="44" name="Picture 2" descr="|0&gt; \rightarrow \frac{|0&gt; + |1&gt;}{\sqrt2}">
              <a:extLst>
                <a:ext uri="{FF2B5EF4-FFF2-40B4-BE49-F238E27FC236}">
                  <a16:creationId xmlns:a16="http://schemas.microsoft.com/office/drawing/2014/main" id="{E6FA6859-C66E-4422-815C-72BB8BAE87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9"/>
            <a:stretch/>
          </p:blipFill>
          <p:spPr bwMode="auto">
            <a:xfrm>
              <a:off x="1772108" y="1984597"/>
              <a:ext cx="1419230" cy="882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6594C8-10C8-465F-BB53-EA02F92BBFCE}"/>
                </a:ext>
              </a:extLst>
            </p:cNvPr>
            <p:cNvGrpSpPr/>
            <p:nvPr/>
          </p:nvGrpSpPr>
          <p:grpSpPr>
            <a:xfrm>
              <a:off x="1223951" y="1740907"/>
              <a:ext cx="5052544" cy="1481287"/>
              <a:chOff x="1223951" y="1726619"/>
              <a:chExt cx="5052544" cy="148128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D5A00E7-FB50-4CB2-BDE7-1066B1527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951" y="2409824"/>
                <a:ext cx="4905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1A93B3-C0C3-4E26-A190-2535BDB656ED}"/>
                  </a:ext>
                </a:extLst>
              </p:cNvPr>
              <p:cNvSpPr/>
              <p:nvPr/>
            </p:nvSpPr>
            <p:spPr>
              <a:xfrm>
                <a:off x="3483291" y="2020867"/>
                <a:ext cx="790576" cy="7905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4159F97-C0B7-44D4-93B2-7FC2494D70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1292" y="2416155"/>
                <a:ext cx="77628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6F571AF-C75B-4EE3-A755-530CC8FA1E2F}"/>
                  </a:ext>
                </a:extLst>
              </p:cNvPr>
              <p:cNvCxnSpPr>
                <a:cxnSpLocks/>
                <a:stCxn id="52" idx="3"/>
              </p:cNvCxnSpPr>
              <p:nvPr/>
            </p:nvCxnSpPr>
            <p:spPr>
              <a:xfrm>
                <a:off x="4273867" y="2416155"/>
                <a:ext cx="4905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0DA8D7AD-DD31-496F-9D92-E60CFF8B4826}"/>
                  </a:ext>
                </a:extLst>
              </p:cNvPr>
              <p:cNvSpPr/>
              <p:nvPr/>
            </p:nvSpPr>
            <p:spPr>
              <a:xfrm>
                <a:off x="3497579" y="2252670"/>
                <a:ext cx="627714" cy="769441"/>
              </a:xfrm>
              <a:prstGeom prst="arc">
                <a:avLst>
                  <a:gd name="adj1" fmla="val 14702292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BA3C356-D05F-4959-9457-8585074C2A83}"/>
                  </a:ext>
                </a:extLst>
              </p:cNvPr>
              <p:cNvCxnSpPr/>
              <p:nvPr/>
            </p:nvCxnSpPr>
            <p:spPr>
              <a:xfrm flipV="1">
                <a:off x="3738554" y="2142844"/>
                <a:ext cx="386739" cy="5232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37498404-586A-4622-A73D-762F27B21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86" t="52881"/>
              <a:stretch/>
            </p:blipFill>
            <p:spPr>
              <a:xfrm>
                <a:off x="4565820" y="1726619"/>
                <a:ext cx="1710675" cy="1481287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EC782-098F-4833-947E-EB7C28108B87}"/>
              </a:ext>
            </a:extLst>
          </p:cNvPr>
          <p:cNvGrpSpPr/>
          <p:nvPr/>
        </p:nvGrpSpPr>
        <p:grpSpPr>
          <a:xfrm>
            <a:off x="1091069" y="353603"/>
            <a:ext cx="5042566" cy="1453402"/>
            <a:chOff x="1223951" y="368620"/>
            <a:chExt cx="5042566" cy="145340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5AAFAD-94DD-42DC-B17A-FB7B31B2D70E}"/>
                </a:ext>
              </a:extLst>
            </p:cNvPr>
            <p:cNvCxnSpPr>
              <a:cxnSpLocks/>
            </p:cNvCxnSpPr>
            <p:nvPr/>
          </p:nvCxnSpPr>
          <p:spPr>
            <a:xfrm>
              <a:off x="1223951" y="1085851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95B4B75-A0F1-484D-98FF-3B910B58CA64}"/>
                </a:ext>
              </a:extLst>
            </p:cNvPr>
            <p:cNvSpPr/>
            <p:nvPr/>
          </p:nvSpPr>
          <p:spPr>
            <a:xfrm>
              <a:off x="1755437" y="818862"/>
              <a:ext cx="7905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|1&gt;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818B37-3E52-4D5E-94D8-00C111D44E73}"/>
                </a:ext>
              </a:extLst>
            </p:cNvPr>
            <p:cNvSpPr/>
            <p:nvPr/>
          </p:nvSpPr>
          <p:spPr>
            <a:xfrm>
              <a:off x="3173727" y="696885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81760C-8F67-4C4A-A8DB-AA124BBB1E9F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28" y="1092173"/>
              <a:ext cx="7762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60610A7-7969-4C8F-942F-C7DA465B0C91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3964303" y="1092173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2A8FEB9-FDFC-451B-887A-DBEE9951972E}"/>
                </a:ext>
              </a:extLst>
            </p:cNvPr>
            <p:cNvSpPr/>
            <p:nvPr/>
          </p:nvSpPr>
          <p:spPr>
            <a:xfrm>
              <a:off x="3188015" y="928688"/>
              <a:ext cx="627714" cy="769441"/>
            </a:xfrm>
            <a:prstGeom prst="arc">
              <a:avLst>
                <a:gd name="adj1" fmla="val 14702292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51F84F-0C71-45B0-B92D-2D72BD08CB5E}"/>
                </a:ext>
              </a:extLst>
            </p:cNvPr>
            <p:cNvCxnSpPr/>
            <p:nvPr/>
          </p:nvCxnSpPr>
          <p:spPr>
            <a:xfrm flipV="1">
              <a:off x="3428990" y="818862"/>
              <a:ext cx="386739" cy="523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BD3487F-F604-4BB5-AC75-055ECB85A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53" t="51549" r="33896"/>
            <a:stretch/>
          </p:blipFill>
          <p:spPr>
            <a:xfrm>
              <a:off x="4542489" y="368620"/>
              <a:ext cx="1724028" cy="145340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A0CAF-295F-437E-B154-B52DC258F8B3}"/>
              </a:ext>
            </a:extLst>
          </p:cNvPr>
          <p:cNvGrpSpPr/>
          <p:nvPr/>
        </p:nvGrpSpPr>
        <p:grpSpPr>
          <a:xfrm>
            <a:off x="1065354" y="3299254"/>
            <a:ext cx="5040162" cy="1481287"/>
            <a:chOff x="1374438" y="3086240"/>
            <a:chExt cx="5040162" cy="14812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658C26-5805-488F-B27B-F8B6542B2BAC}"/>
                </a:ext>
              </a:extLst>
            </p:cNvPr>
            <p:cNvCxnSpPr/>
            <p:nvPr/>
          </p:nvCxnSpPr>
          <p:spPr>
            <a:xfrm flipH="1">
              <a:off x="1374438" y="3781753"/>
              <a:ext cx="4762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A026325-63CA-479F-95B4-115FAD9C465F}"/>
                </a:ext>
              </a:extLst>
            </p:cNvPr>
            <p:cNvSpPr/>
            <p:nvPr/>
          </p:nvSpPr>
          <p:spPr>
            <a:xfrm>
              <a:off x="1864977" y="3485824"/>
              <a:ext cx="7905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|0&gt;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9AAED11-34C4-48C9-90DB-083F6BFA65D1}"/>
                </a:ext>
              </a:extLst>
            </p:cNvPr>
            <p:cNvSpPr/>
            <p:nvPr/>
          </p:nvSpPr>
          <p:spPr>
            <a:xfrm>
              <a:off x="3326127" y="3406752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315FE1-012B-4048-902A-FF7492DA8D4A}"/>
                </a:ext>
              </a:extLst>
            </p:cNvPr>
            <p:cNvCxnSpPr>
              <a:cxnSpLocks/>
            </p:cNvCxnSpPr>
            <p:nvPr/>
          </p:nvCxnSpPr>
          <p:spPr>
            <a:xfrm>
              <a:off x="2564128" y="3802040"/>
              <a:ext cx="7762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B8CED6-D02A-4234-B745-5F1811279D67}"/>
                </a:ext>
              </a:extLst>
            </p:cNvPr>
            <p:cNvCxnSpPr>
              <a:stCxn id="57" idx="3"/>
            </p:cNvCxnSpPr>
            <p:nvPr/>
          </p:nvCxnSpPr>
          <p:spPr>
            <a:xfrm>
              <a:off x="4116703" y="3802040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EF7CD75-66FC-4512-BC6C-92CA64148103}"/>
                </a:ext>
              </a:extLst>
            </p:cNvPr>
            <p:cNvSpPr/>
            <p:nvPr/>
          </p:nvSpPr>
          <p:spPr>
            <a:xfrm>
              <a:off x="3340415" y="3638555"/>
              <a:ext cx="627714" cy="769441"/>
            </a:xfrm>
            <a:prstGeom prst="arc">
              <a:avLst>
                <a:gd name="adj1" fmla="val 14702292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E19F384-A4D3-49DA-BFC1-2F64E1307EE0}"/>
                </a:ext>
              </a:extLst>
            </p:cNvPr>
            <p:cNvCxnSpPr/>
            <p:nvPr/>
          </p:nvCxnSpPr>
          <p:spPr>
            <a:xfrm flipV="1">
              <a:off x="3581390" y="3528729"/>
              <a:ext cx="386739" cy="523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3B5535E5-5543-40BE-A079-8276EBCD5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07" r="66547"/>
            <a:stretch/>
          </p:blipFill>
          <p:spPr>
            <a:xfrm>
              <a:off x="4690572" y="3086240"/>
              <a:ext cx="1724028" cy="148128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7835A3-3BFE-42F7-8E93-0A21ED430BA5}"/>
              </a:ext>
            </a:extLst>
          </p:cNvPr>
          <p:cNvGrpSpPr/>
          <p:nvPr/>
        </p:nvGrpSpPr>
        <p:grpSpPr>
          <a:xfrm>
            <a:off x="832810" y="4778380"/>
            <a:ext cx="5433707" cy="1481287"/>
            <a:chOff x="832810" y="4778380"/>
            <a:chExt cx="5433707" cy="14812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FDE1F9-95D0-4BDD-9284-DC00E1B30983}"/>
                </a:ext>
              </a:extLst>
            </p:cNvPr>
            <p:cNvCxnSpPr>
              <a:cxnSpLocks/>
            </p:cNvCxnSpPr>
            <p:nvPr/>
          </p:nvCxnSpPr>
          <p:spPr>
            <a:xfrm>
              <a:off x="832810" y="5548970"/>
              <a:ext cx="7762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F94229-458D-4BCC-9A92-456B63D0CA04}"/>
                </a:ext>
              </a:extLst>
            </p:cNvPr>
            <p:cNvSpPr/>
            <p:nvPr/>
          </p:nvSpPr>
          <p:spPr>
            <a:xfrm>
              <a:off x="1644030" y="5257414"/>
              <a:ext cx="7905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|0&gt;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521FC6A-5F6A-4648-8DAC-D71D5E528CB2}"/>
                </a:ext>
              </a:extLst>
            </p:cNvPr>
            <p:cNvSpPr/>
            <p:nvPr/>
          </p:nvSpPr>
          <p:spPr>
            <a:xfrm>
              <a:off x="3054662" y="5135535"/>
              <a:ext cx="790576" cy="790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4CB3649-228C-4944-B578-A74BAC7EEF99}"/>
                </a:ext>
              </a:extLst>
            </p:cNvPr>
            <p:cNvCxnSpPr>
              <a:cxnSpLocks/>
            </p:cNvCxnSpPr>
            <p:nvPr/>
          </p:nvCxnSpPr>
          <p:spPr>
            <a:xfrm>
              <a:off x="2292663" y="5530823"/>
              <a:ext cx="7762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EC6371-465C-4B5C-ADCF-062EB7680760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3845238" y="5530823"/>
              <a:ext cx="490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54BD5E03-450C-458C-A419-673A0E383C06}"/>
                </a:ext>
              </a:extLst>
            </p:cNvPr>
            <p:cNvSpPr/>
            <p:nvPr/>
          </p:nvSpPr>
          <p:spPr>
            <a:xfrm>
              <a:off x="3068950" y="5367338"/>
              <a:ext cx="627714" cy="769441"/>
            </a:xfrm>
            <a:prstGeom prst="arc">
              <a:avLst>
                <a:gd name="adj1" fmla="val 14702292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B63C390-A444-4A83-BF2C-22D8E0247120}"/>
                </a:ext>
              </a:extLst>
            </p:cNvPr>
            <p:cNvCxnSpPr/>
            <p:nvPr/>
          </p:nvCxnSpPr>
          <p:spPr>
            <a:xfrm flipV="1">
              <a:off x="3309925" y="5257512"/>
              <a:ext cx="386739" cy="523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EBE1841B-67A5-48C8-A01A-8D579D861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07" r="66547"/>
            <a:stretch/>
          </p:blipFill>
          <p:spPr>
            <a:xfrm>
              <a:off x="4542489" y="4778380"/>
              <a:ext cx="1724028" cy="1481287"/>
            </a:xfrm>
            <a:prstGeom prst="rect">
              <a:avLst/>
            </a:prstGeom>
          </p:spPr>
        </p:pic>
      </p:grpSp>
      <p:pic>
        <p:nvPicPr>
          <p:cNvPr id="110" name="Picture 109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9461BB94-CD9C-44E2-A38D-E1ED4D22D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85" y="1725144"/>
            <a:ext cx="4552743" cy="36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C9413-ADAF-48E9-B34D-06D06154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CA" sz="2800"/>
              <a:t>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3D0A-54F1-47CC-ABC0-0C710FF71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/>
              <a:t>The box has 50 balls colored pink and grey.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How many of these are pink, and how many are grey? 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Can you make a guess?  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Let’s sample from the box and speculate!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7769F-DED3-4662-9B37-70C4831B4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r="365" b="3"/>
          <a:stretch/>
        </p:blipFill>
        <p:spPr>
          <a:xfrm>
            <a:off x="5774370" y="643467"/>
            <a:ext cx="529755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4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9FF62-4D74-4E87-937C-67759E25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Quantum Circuits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722BFE8-568D-4B1F-B8DD-C5E6C56AA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" y="3200648"/>
            <a:ext cx="6579910" cy="25661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04E43-7135-4682-9437-0BA2522E8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A sequence of gates that performs a specific task.</a:t>
            </a:r>
          </a:p>
          <a:p>
            <a:r>
              <a:rPr lang="en-CA" sz="2000" dirty="0">
                <a:solidFill>
                  <a:srgbClr val="FFFFFF"/>
                </a:solidFill>
              </a:rPr>
              <a:t>There can be multiple qubits involved in a quantum system</a:t>
            </a:r>
          </a:p>
          <a:p>
            <a:r>
              <a:rPr lang="en-CA" sz="2000" dirty="0">
                <a:solidFill>
                  <a:srgbClr val="FFFFFF"/>
                </a:solidFill>
              </a:rPr>
              <a:t>Basic elements: qubits, classical bits, gates, measurement</a:t>
            </a:r>
          </a:p>
        </p:txBody>
      </p:sp>
    </p:spTree>
    <p:extLst>
      <p:ext uri="{BB962C8B-B14F-4D97-AF65-F5344CB8AC3E}">
        <p14:creationId xmlns:p14="http://schemas.microsoft.com/office/powerpoint/2010/main" val="3800049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3D56-3091-4573-8965-3B997AC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Qubits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787F-FA4E-42D4-A13F-DF3BB36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 err="1">
                <a:solidFill>
                  <a:schemeClr val="bg1"/>
                </a:solidFill>
              </a:rPr>
              <a:t>qr</a:t>
            </a:r>
            <a:r>
              <a:rPr lang="en-CA" sz="4400" dirty="0">
                <a:solidFill>
                  <a:schemeClr val="bg1"/>
                </a:solidFill>
              </a:rPr>
              <a:t> = </a:t>
            </a:r>
            <a:r>
              <a:rPr lang="en-CA" sz="4400" dirty="0" err="1">
                <a:solidFill>
                  <a:schemeClr val="bg1"/>
                </a:solidFill>
              </a:rPr>
              <a:t>QuantumRegister</a:t>
            </a:r>
            <a:r>
              <a:rPr lang="en-CA" sz="4400" dirty="0">
                <a:solidFill>
                  <a:schemeClr val="bg1"/>
                </a:solidFill>
              </a:rPr>
              <a:t>(5)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9F72FC-8A39-4C42-A7F2-46D63590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-1" b="4412"/>
          <a:stretch/>
        </p:blipFill>
        <p:spPr>
          <a:xfrm>
            <a:off x="320040" y="2245666"/>
            <a:ext cx="11548872" cy="4299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DD25AA-2A2C-4222-8CC5-6E77C086FB0E}"/>
              </a:ext>
            </a:extLst>
          </p:cNvPr>
          <p:cNvSpPr/>
          <p:nvPr/>
        </p:nvSpPr>
        <p:spPr>
          <a:xfrm>
            <a:off x="320040" y="2490438"/>
            <a:ext cx="707003" cy="3247753"/>
          </a:xfrm>
          <a:custGeom>
            <a:avLst/>
            <a:gdLst>
              <a:gd name="connsiteX0" fmla="*/ 0 w 707003"/>
              <a:gd name="connsiteY0" fmla="*/ 0 h 3247753"/>
              <a:gd name="connsiteX1" fmla="*/ 353502 w 707003"/>
              <a:gd name="connsiteY1" fmla="*/ 0 h 3247753"/>
              <a:gd name="connsiteX2" fmla="*/ 707003 w 707003"/>
              <a:gd name="connsiteY2" fmla="*/ 0 h 3247753"/>
              <a:gd name="connsiteX3" fmla="*/ 707003 w 707003"/>
              <a:gd name="connsiteY3" fmla="*/ 573770 h 3247753"/>
              <a:gd name="connsiteX4" fmla="*/ 707003 w 707003"/>
              <a:gd name="connsiteY4" fmla="*/ 1147539 h 3247753"/>
              <a:gd name="connsiteX5" fmla="*/ 707003 w 707003"/>
              <a:gd name="connsiteY5" fmla="*/ 1591399 h 3247753"/>
              <a:gd name="connsiteX6" fmla="*/ 707003 w 707003"/>
              <a:gd name="connsiteY6" fmla="*/ 2035259 h 3247753"/>
              <a:gd name="connsiteX7" fmla="*/ 707003 w 707003"/>
              <a:gd name="connsiteY7" fmla="*/ 2576551 h 3247753"/>
              <a:gd name="connsiteX8" fmla="*/ 707003 w 707003"/>
              <a:gd name="connsiteY8" fmla="*/ 3247753 h 3247753"/>
              <a:gd name="connsiteX9" fmla="*/ 346431 w 707003"/>
              <a:gd name="connsiteY9" fmla="*/ 3247753 h 3247753"/>
              <a:gd name="connsiteX10" fmla="*/ 0 w 707003"/>
              <a:gd name="connsiteY10" fmla="*/ 3247753 h 3247753"/>
              <a:gd name="connsiteX11" fmla="*/ 0 w 707003"/>
              <a:gd name="connsiteY11" fmla="*/ 2641506 h 3247753"/>
              <a:gd name="connsiteX12" fmla="*/ 0 w 707003"/>
              <a:gd name="connsiteY12" fmla="*/ 2100214 h 3247753"/>
              <a:gd name="connsiteX13" fmla="*/ 0 w 707003"/>
              <a:gd name="connsiteY13" fmla="*/ 1656354 h 3247753"/>
              <a:gd name="connsiteX14" fmla="*/ 0 w 707003"/>
              <a:gd name="connsiteY14" fmla="*/ 1082584 h 3247753"/>
              <a:gd name="connsiteX15" fmla="*/ 0 w 707003"/>
              <a:gd name="connsiteY15" fmla="*/ 541292 h 3247753"/>
              <a:gd name="connsiteX16" fmla="*/ 0 w 707003"/>
              <a:gd name="connsiteY16" fmla="*/ 0 h 324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7003" h="3247753" extrusionOk="0">
                <a:moveTo>
                  <a:pt x="0" y="0"/>
                </a:moveTo>
                <a:cubicBezTo>
                  <a:pt x="176099" y="-33044"/>
                  <a:pt x="247461" y="9124"/>
                  <a:pt x="353502" y="0"/>
                </a:cubicBezTo>
                <a:cubicBezTo>
                  <a:pt x="459543" y="-9124"/>
                  <a:pt x="634384" y="6530"/>
                  <a:pt x="707003" y="0"/>
                </a:cubicBezTo>
                <a:cubicBezTo>
                  <a:pt x="739630" y="155084"/>
                  <a:pt x="685635" y="422284"/>
                  <a:pt x="707003" y="573770"/>
                </a:cubicBezTo>
                <a:cubicBezTo>
                  <a:pt x="728371" y="725256"/>
                  <a:pt x="687825" y="1008240"/>
                  <a:pt x="707003" y="1147539"/>
                </a:cubicBezTo>
                <a:cubicBezTo>
                  <a:pt x="726181" y="1286838"/>
                  <a:pt x="663068" y="1396952"/>
                  <a:pt x="707003" y="1591399"/>
                </a:cubicBezTo>
                <a:cubicBezTo>
                  <a:pt x="750938" y="1785846"/>
                  <a:pt x="682468" y="1910371"/>
                  <a:pt x="707003" y="2035259"/>
                </a:cubicBezTo>
                <a:cubicBezTo>
                  <a:pt x="731538" y="2160147"/>
                  <a:pt x="705918" y="2405973"/>
                  <a:pt x="707003" y="2576551"/>
                </a:cubicBezTo>
                <a:cubicBezTo>
                  <a:pt x="708088" y="2747129"/>
                  <a:pt x="705987" y="2936531"/>
                  <a:pt x="707003" y="3247753"/>
                </a:cubicBezTo>
                <a:cubicBezTo>
                  <a:pt x="593432" y="3258790"/>
                  <a:pt x="498341" y="3205642"/>
                  <a:pt x="346431" y="3247753"/>
                </a:cubicBezTo>
                <a:cubicBezTo>
                  <a:pt x="194521" y="3289864"/>
                  <a:pt x="76808" y="3240474"/>
                  <a:pt x="0" y="3247753"/>
                </a:cubicBezTo>
                <a:cubicBezTo>
                  <a:pt x="-64637" y="2954114"/>
                  <a:pt x="53830" y="2828407"/>
                  <a:pt x="0" y="2641506"/>
                </a:cubicBezTo>
                <a:cubicBezTo>
                  <a:pt x="-53830" y="2454605"/>
                  <a:pt x="31631" y="2269353"/>
                  <a:pt x="0" y="2100214"/>
                </a:cubicBezTo>
                <a:cubicBezTo>
                  <a:pt x="-31631" y="1931075"/>
                  <a:pt x="28579" y="1809723"/>
                  <a:pt x="0" y="1656354"/>
                </a:cubicBezTo>
                <a:cubicBezTo>
                  <a:pt x="-28579" y="1502985"/>
                  <a:pt x="61292" y="1272551"/>
                  <a:pt x="0" y="1082584"/>
                </a:cubicBezTo>
                <a:cubicBezTo>
                  <a:pt x="-61292" y="892617"/>
                  <a:pt x="56124" y="730577"/>
                  <a:pt x="0" y="541292"/>
                </a:cubicBezTo>
                <a:cubicBezTo>
                  <a:pt x="-56124" y="352007"/>
                  <a:pt x="21832" y="16785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00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3D56-3091-4573-8965-3B997AC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Classical Bits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787F-FA4E-42D4-A13F-DF3BB36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 err="1">
                <a:solidFill>
                  <a:schemeClr val="bg1"/>
                </a:solidFill>
              </a:rPr>
              <a:t>cr</a:t>
            </a:r>
            <a:r>
              <a:rPr lang="en-CA" sz="4400" dirty="0">
                <a:solidFill>
                  <a:schemeClr val="bg1"/>
                </a:solidFill>
              </a:rPr>
              <a:t> = </a:t>
            </a:r>
            <a:r>
              <a:rPr lang="en-CA" sz="4400" dirty="0" err="1">
                <a:solidFill>
                  <a:schemeClr val="bg1"/>
                </a:solidFill>
              </a:rPr>
              <a:t>ClassicalRegister</a:t>
            </a:r>
            <a:r>
              <a:rPr lang="en-CA" sz="4400" dirty="0">
                <a:solidFill>
                  <a:schemeClr val="bg1"/>
                </a:solidFill>
              </a:rPr>
              <a:t>(5)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9F72FC-8A39-4C42-A7F2-46D63590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-1" b="4412"/>
          <a:stretch/>
        </p:blipFill>
        <p:spPr>
          <a:xfrm>
            <a:off x="320040" y="2245666"/>
            <a:ext cx="11548872" cy="4299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DD25AA-2A2C-4222-8CC5-6E77C086FB0E}"/>
              </a:ext>
            </a:extLst>
          </p:cNvPr>
          <p:cNvSpPr/>
          <p:nvPr/>
        </p:nvSpPr>
        <p:spPr>
          <a:xfrm>
            <a:off x="644719" y="5816656"/>
            <a:ext cx="11169594" cy="728869"/>
          </a:xfrm>
          <a:custGeom>
            <a:avLst/>
            <a:gdLst>
              <a:gd name="connsiteX0" fmla="*/ 0 w 11169594"/>
              <a:gd name="connsiteY0" fmla="*/ 0 h 728869"/>
              <a:gd name="connsiteX1" fmla="*/ 587873 w 11169594"/>
              <a:gd name="connsiteY1" fmla="*/ 0 h 728869"/>
              <a:gd name="connsiteX2" fmla="*/ 1064051 w 11169594"/>
              <a:gd name="connsiteY2" fmla="*/ 0 h 728869"/>
              <a:gd name="connsiteX3" fmla="*/ 1763620 w 11169594"/>
              <a:gd name="connsiteY3" fmla="*/ 0 h 728869"/>
              <a:gd name="connsiteX4" fmla="*/ 2574885 w 11169594"/>
              <a:gd name="connsiteY4" fmla="*/ 0 h 728869"/>
              <a:gd name="connsiteX5" fmla="*/ 3162759 w 11169594"/>
              <a:gd name="connsiteY5" fmla="*/ 0 h 728869"/>
              <a:gd name="connsiteX6" fmla="*/ 3862328 w 11169594"/>
              <a:gd name="connsiteY6" fmla="*/ 0 h 728869"/>
              <a:gd name="connsiteX7" fmla="*/ 4115114 w 11169594"/>
              <a:gd name="connsiteY7" fmla="*/ 0 h 728869"/>
              <a:gd name="connsiteX8" fmla="*/ 4367899 w 11169594"/>
              <a:gd name="connsiteY8" fmla="*/ 0 h 728869"/>
              <a:gd name="connsiteX9" fmla="*/ 4955772 w 11169594"/>
              <a:gd name="connsiteY9" fmla="*/ 0 h 728869"/>
              <a:gd name="connsiteX10" fmla="*/ 5431950 w 11169594"/>
              <a:gd name="connsiteY10" fmla="*/ 0 h 728869"/>
              <a:gd name="connsiteX11" fmla="*/ 6019823 w 11169594"/>
              <a:gd name="connsiteY11" fmla="*/ 0 h 728869"/>
              <a:gd name="connsiteX12" fmla="*/ 6384305 w 11169594"/>
              <a:gd name="connsiteY12" fmla="*/ 0 h 728869"/>
              <a:gd name="connsiteX13" fmla="*/ 7195570 w 11169594"/>
              <a:gd name="connsiteY13" fmla="*/ 0 h 728869"/>
              <a:gd name="connsiteX14" fmla="*/ 7783443 w 11169594"/>
              <a:gd name="connsiteY14" fmla="*/ 0 h 728869"/>
              <a:gd name="connsiteX15" fmla="*/ 8036229 w 11169594"/>
              <a:gd name="connsiteY15" fmla="*/ 0 h 728869"/>
              <a:gd name="connsiteX16" fmla="*/ 8735798 w 11169594"/>
              <a:gd name="connsiteY16" fmla="*/ 0 h 728869"/>
              <a:gd name="connsiteX17" fmla="*/ 9323672 w 11169594"/>
              <a:gd name="connsiteY17" fmla="*/ 0 h 728869"/>
              <a:gd name="connsiteX18" fmla="*/ 10134937 w 11169594"/>
              <a:gd name="connsiteY18" fmla="*/ 0 h 728869"/>
              <a:gd name="connsiteX19" fmla="*/ 10499418 w 11169594"/>
              <a:gd name="connsiteY19" fmla="*/ 0 h 728869"/>
              <a:gd name="connsiteX20" fmla="*/ 11169594 w 11169594"/>
              <a:gd name="connsiteY20" fmla="*/ 0 h 728869"/>
              <a:gd name="connsiteX21" fmla="*/ 11169594 w 11169594"/>
              <a:gd name="connsiteY21" fmla="*/ 349857 h 728869"/>
              <a:gd name="connsiteX22" fmla="*/ 11169594 w 11169594"/>
              <a:gd name="connsiteY22" fmla="*/ 728869 h 728869"/>
              <a:gd name="connsiteX23" fmla="*/ 10358329 w 11169594"/>
              <a:gd name="connsiteY23" fmla="*/ 728869 h 728869"/>
              <a:gd name="connsiteX24" fmla="*/ 9770455 w 11169594"/>
              <a:gd name="connsiteY24" fmla="*/ 728869 h 728869"/>
              <a:gd name="connsiteX25" fmla="*/ 8959190 w 11169594"/>
              <a:gd name="connsiteY25" fmla="*/ 728869 h 728869"/>
              <a:gd name="connsiteX26" fmla="*/ 8147925 w 11169594"/>
              <a:gd name="connsiteY26" fmla="*/ 728869 h 728869"/>
              <a:gd name="connsiteX27" fmla="*/ 7336660 w 11169594"/>
              <a:gd name="connsiteY27" fmla="*/ 728869 h 728869"/>
              <a:gd name="connsiteX28" fmla="*/ 6637090 w 11169594"/>
              <a:gd name="connsiteY28" fmla="*/ 728869 h 728869"/>
              <a:gd name="connsiteX29" fmla="*/ 6160913 w 11169594"/>
              <a:gd name="connsiteY29" fmla="*/ 728869 h 728869"/>
              <a:gd name="connsiteX30" fmla="*/ 5461344 w 11169594"/>
              <a:gd name="connsiteY30" fmla="*/ 728869 h 728869"/>
              <a:gd name="connsiteX31" fmla="*/ 4650078 w 11169594"/>
              <a:gd name="connsiteY31" fmla="*/ 728869 h 728869"/>
              <a:gd name="connsiteX32" fmla="*/ 4285597 w 11169594"/>
              <a:gd name="connsiteY32" fmla="*/ 728869 h 728869"/>
              <a:gd name="connsiteX33" fmla="*/ 4032811 w 11169594"/>
              <a:gd name="connsiteY33" fmla="*/ 728869 h 728869"/>
              <a:gd name="connsiteX34" fmla="*/ 3444938 w 11169594"/>
              <a:gd name="connsiteY34" fmla="*/ 728869 h 728869"/>
              <a:gd name="connsiteX35" fmla="*/ 3192152 w 11169594"/>
              <a:gd name="connsiteY35" fmla="*/ 728869 h 728869"/>
              <a:gd name="connsiteX36" fmla="*/ 2492583 w 11169594"/>
              <a:gd name="connsiteY36" fmla="*/ 728869 h 728869"/>
              <a:gd name="connsiteX37" fmla="*/ 1681318 w 11169594"/>
              <a:gd name="connsiteY37" fmla="*/ 728869 h 728869"/>
              <a:gd name="connsiteX38" fmla="*/ 1316836 w 11169594"/>
              <a:gd name="connsiteY38" fmla="*/ 728869 h 728869"/>
              <a:gd name="connsiteX39" fmla="*/ 840659 w 11169594"/>
              <a:gd name="connsiteY39" fmla="*/ 728869 h 728869"/>
              <a:gd name="connsiteX40" fmla="*/ 0 w 11169594"/>
              <a:gd name="connsiteY40" fmla="*/ 728869 h 728869"/>
              <a:gd name="connsiteX41" fmla="*/ 0 w 11169594"/>
              <a:gd name="connsiteY41" fmla="*/ 371723 h 728869"/>
              <a:gd name="connsiteX42" fmla="*/ 0 w 11169594"/>
              <a:gd name="connsiteY42" fmla="*/ 0 h 7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169594" h="728869" extrusionOk="0">
                <a:moveTo>
                  <a:pt x="0" y="0"/>
                </a:moveTo>
                <a:cubicBezTo>
                  <a:pt x="279421" y="-67159"/>
                  <a:pt x="325047" y="2090"/>
                  <a:pt x="587873" y="0"/>
                </a:cubicBezTo>
                <a:cubicBezTo>
                  <a:pt x="850699" y="-2090"/>
                  <a:pt x="887521" y="17792"/>
                  <a:pt x="1064051" y="0"/>
                </a:cubicBezTo>
                <a:cubicBezTo>
                  <a:pt x="1240581" y="-17792"/>
                  <a:pt x="1514923" y="66639"/>
                  <a:pt x="1763620" y="0"/>
                </a:cubicBezTo>
                <a:cubicBezTo>
                  <a:pt x="2012317" y="-66639"/>
                  <a:pt x="2387944" y="62223"/>
                  <a:pt x="2574885" y="0"/>
                </a:cubicBezTo>
                <a:cubicBezTo>
                  <a:pt x="2761827" y="-62223"/>
                  <a:pt x="2908277" y="66439"/>
                  <a:pt x="3162759" y="0"/>
                </a:cubicBezTo>
                <a:cubicBezTo>
                  <a:pt x="3417241" y="-66439"/>
                  <a:pt x="3707048" y="22990"/>
                  <a:pt x="3862328" y="0"/>
                </a:cubicBezTo>
                <a:cubicBezTo>
                  <a:pt x="4017608" y="-22990"/>
                  <a:pt x="4005099" y="823"/>
                  <a:pt x="4115114" y="0"/>
                </a:cubicBezTo>
                <a:cubicBezTo>
                  <a:pt x="4225129" y="-823"/>
                  <a:pt x="4312897" y="16660"/>
                  <a:pt x="4367899" y="0"/>
                </a:cubicBezTo>
                <a:cubicBezTo>
                  <a:pt x="4422901" y="-16660"/>
                  <a:pt x="4811858" y="50548"/>
                  <a:pt x="4955772" y="0"/>
                </a:cubicBezTo>
                <a:cubicBezTo>
                  <a:pt x="5099686" y="-50548"/>
                  <a:pt x="5290786" y="9684"/>
                  <a:pt x="5431950" y="0"/>
                </a:cubicBezTo>
                <a:cubicBezTo>
                  <a:pt x="5573114" y="-9684"/>
                  <a:pt x="5774414" y="33539"/>
                  <a:pt x="6019823" y="0"/>
                </a:cubicBezTo>
                <a:cubicBezTo>
                  <a:pt x="6265232" y="-33539"/>
                  <a:pt x="6238563" y="37572"/>
                  <a:pt x="6384305" y="0"/>
                </a:cubicBezTo>
                <a:cubicBezTo>
                  <a:pt x="6530047" y="-37572"/>
                  <a:pt x="6923137" y="40974"/>
                  <a:pt x="7195570" y="0"/>
                </a:cubicBezTo>
                <a:cubicBezTo>
                  <a:pt x="7468003" y="-40974"/>
                  <a:pt x="7506301" y="64203"/>
                  <a:pt x="7783443" y="0"/>
                </a:cubicBezTo>
                <a:cubicBezTo>
                  <a:pt x="8060585" y="-64203"/>
                  <a:pt x="7916624" y="24306"/>
                  <a:pt x="8036229" y="0"/>
                </a:cubicBezTo>
                <a:cubicBezTo>
                  <a:pt x="8155834" y="-24306"/>
                  <a:pt x="8575372" y="22202"/>
                  <a:pt x="8735798" y="0"/>
                </a:cubicBezTo>
                <a:cubicBezTo>
                  <a:pt x="8896224" y="-22202"/>
                  <a:pt x="9197055" y="49690"/>
                  <a:pt x="9323672" y="0"/>
                </a:cubicBezTo>
                <a:cubicBezTo>
                  <a:pt x="9450289" y="-49690"/>
                  <a:pt x="9832049" y="9553"/>
                  <a:pt x="10134937" y="0"/>
                </a:cubicBezTo>
                <a:cubicBezTo>
                  <a:pt x="10437825" y="-9553"/>
                  <a:pt x="10384144" y="3775"/>
                  <a:pt x="10499418" y="0"/>
                </a:cubicBezTo>
                <a:cubicBezTo>
                  <a:pt x="10614692" y="-3775"/>
                  <a:pt x="10975548" y="48982"/>
                  <a:pt x="11169594" y="0"/>
                </a:cubicBezTo>
                <a:cubicBezTo>
                  <a:pt x="11181412" y="112999"/>
                  <a:pt x="11158291" y="247287"/>
                  <a:pt x="11169594" y="349857"/>
                </a:cubicBezTo>
                <a:cubicBezTo>
                  <a:pt x="11180897" y="452427"/>
                  <a:pt x="11152943" y="596905"/>
                  <a:pt x="11169594" y="728869"/>
                </a:cubicBezTo>
                <a:cubicBezTo>
                  <a:pt x="10787379" y="785064"/>
                  <a:pt x="10709894" y="692396"/>
                  <a:pt x="10358329" y="728869"/>
                </a:cubicBezTo>
                <a:cubicBezTo>
                  <a:pt x="10006765" y="765342"/>
                  <a:pt x="10034379" y="725819"/>
                  <a:pt x="9770455" y="728869"/>
                </a:cubicBezTo>
                <a:cubicBezTo>
                  <a:pt x="9506531" y="731919"/>
                  <a:pt x="9190886" y="686471"/>
                  <a:pt x="8959190" y="728869"/>
                </a:cubicBezTo>
                <a:cubicBezTo>
                  <a:pt x="8727495" y="771267"/>
                  <a:pt x="8328765" y="684977"/>
                  <a:pt x="8147925" y="728869"/>
                </a:cubicBezTo>
                <a:cubicBezTo>
                  <a:pt x="7967086" y="772761"/>
                  <a:pt x="7625247" y="655395"/>
                  <a:pt x="7336660" y="728869"/>
                </a:cubicBezTo>
                <a:cubicBezTo>
                  <a:pt x="7048074" y="802343"/>
                  <a:pt x="6873462" y="675933"/>
                  <a:pt x="6637090" y="728869"/>
                </a:cubicBezTo>
                <a:cubicBezTo>
                  <a:pt x="6400718" y="781805"/>
                  <a:pt x="6257463" y="713957"/>
                  <a:pt x="6160913" y="728869"/>
                </a:cubicBezTo>
                <a:cubicBezTo>
                  <a:pt x="6064363" y="743781"/>
                  <a:pt x="5683957" y="722051"/>
                  <a:pt x="5461344" y="728869"/>
                </a:cubicBezTo>
                <a:cubicBezTo>
                  <a:pt x="5238731" y="735687"/>
                  <a:pt x="4819866" y="671981"/>
                  <a:pt x="4650078" y="728869"/>
                </a:cubicBezTo>
                <a:cubicBezTo>
                  <a:pt x="4480290" y="785757"/>
                  <a:pt x="4420713" y="711985"/>
                  <a:pt x="4285597" y="728869"/>
                </a:cubicBezTo>
                <a:cubicBezTo>
                  <a:pt x="4150481" y="745753"/>
                  <a:pt x="4117271" y="717226"/>
                  <a:pt x="4032811" y="728869"/>
                </a:cubicBezTo>
                <a:cubicBezTo>
                  <a:pt x="3948351" y="740512"/>
                  <a:pt x="3663033" y="671222"/>
                  <a:pt x="3444938" y="728869"/>
                </a:cubicBezTo>
                <a:cubicBezTo>
                  <a:pt x="3226843" y="786516"/>
                  <a:pt x="3280702" y="726832"/>
                  <a:pt x="3192152" y="728869"/>
                </a:cubicBezTo>
                <a:cubicBezTo>
                  <a:pt x="3103602" y="730906"/>
                  <a:pt x="2698067" y="707279"/>
                  <a:pt x="2492583" y="728869"/>
                </a:cubicBezTo>
                <a:cubicBezTo>
                  <a:pt x="2287099" y="750459"/>
                  <a:pt x="1985631" y="637463"/>
                  <a:pt x="1681318" y="728869"/>
                </a:cubicBezTo>
                <a:cubicBezTo>
                  <a:pt x="1377006" y="820275"/>
                  <a:pt x="1465229" y="704401"/>
                  <a:pt x="1316836" y="728869"/>
                </a:cubicBezTo>
                <a:cubicBezTo>
                  <a:pt x="1168443" y="753337"/>
                  <a:pt x="1051335" y="681093"/>
                  <a:pt x="840659" y="728869"/>
                </a:cubicBezTo>
                <a:cubicBezTo>
                  <a:pt x="629983" y="776645"/>
                  <a:pt x="367360" y="708703"/>
                  <a:pt x="0" y="728869"/>
                </a:cubicBezTo>
                <a:cubicBezTo>
                  <a:pt x="-11142" y="654206"/>
                  <a:pt x="35820" y="503153"/>
                  <a:pt x="0" y="371723"/>
                </a:cubicBezTo>
                <a:cubicBezTo>
                  <a:pt x="-35820" y="240293"/>
                  <a:pt x="32731" y="12143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87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2146-3EFF-42DB-A753-BAD5BCF2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need classical registers?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40BEA-181C-41AC-BDB1-E1CCB92E5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Once a qubit is measured, the value of it is classical (just 0 or 1), therefore we can store them in a classical storage.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(A register is where you store values, or data, just like a physical register)</a:t>
            </a:r>
          </a:p>
        </p:txBody>
      </p:sp>
    </p:spTree>
    <p:extLst>
      <p:ext uri="{BB962C8B-B14F-4D97-AF65-F5344CB8AC3E}">
        <p14:creationId xmlns:p14="http://schemas.microsoft.com/office/powerpoint/2010/main" val="346374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43FDD-BD6C-4B7F-A3F4-2371889FD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D6717-EA0D-41EA-AFB4-51782238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circuit composer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0C3726-3344-4772-86A4-28016F138BE6}"/>
              </a:ext>
            </a:extLst>
          </p:cNvPr>
          <p:cNvSpPr/>
          <p:nvPr/>
        </p:nvSpPr>
        <p:spPr>
          <a:xfrm>
            <a:off x="3878756" y="3582104"/>
            <a:ext cx="2033861" cy="1446246"/>
          </a:xfrm>
          <a:custGeom>
            <a:avLst/>
            <a:gdLst>
              <a:gd name="connsiteX0" fmla="*/ 0 w 2033861"/>
              <a:gd name="connsiteY0" fmla="*/ 0 h 1446246"/>
              <a:gd name="connsiteX1" fmla="*/ 616938 w 2033861"/>
              <a:gd name="connsiteY1" fmla="*/ 0 h 1446246"/>
              <a:gd name="connsiteX2" fmla="*/ 1274553 w 2033861"/>
              <a:gd name="connsiteY2" fmla="*/ 0 h 1446246"/>
              <a:gd name="connsiteX3" fmla="*/ 2033861 w 2033861"/>
              <a:gd name="connsiteY3" fmla="*/ 0 h 1446246"/>
              <a:gd name="connsiteX4" fmla="*/ 2033861 w 2033861"/>
              <a:gd name="connsiteY4" fmla="*/ 482082 h 1446246"/>
              <a:gd name="connsiteX5" fmla="*/ 2033861 w 2033861"/>
              <a:gd name="connsiteY5" fmla="*/ 920777 h 1446246"/>
              <a:gd name="connsiteX6" fmla="*/ 2033861 w 2033861"/>
              <a:gd name="connsiteY6" fmla="*/ 1446246 h 1446246"/>
              <a:gd name="connsiteX7" fmla="*/ 1335569 w 2033861"/>
              <a:gd name="connsiteY7" fmla="*/ 1446246 h 1446246"/>
              <a:gd name="connsiteX8" fmla="*/ 637276 w 2033861"/>
              <a:gd name="connsiteY8" fmla="*/ 1446246 h 1446246"/>
              <a:gd name="connsiteX9" fmla="*/ 0 w 2033861"/>
              <a:gd name="connsiteY9" fmla="*/ 1446246 h 1446246"/>
              <a:gd name="connsiteX10" fmla="*/ 0 w 2033861"/>
              <a:gd name="connsiteY10" fmla="*/ 964164 h 1446246"/>
              <a:gd name="connsiteX11" fmla="*/ 0 w 2033861"/>
              <a:gd name="connsiteY11" fmla="*/ 482082 h 1446246"/>
              <a:gd name="connsiteX12" fmla="*/ 0 w 2033861"/>
              <a:gd name="connsiteY12" fmla="*/ 0 h 144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3861" h="1446246" extrusionOk="0">
                <a:moveTo>
                  <a:pt x="0" y="0"/>
                </a:moveTo>
                <a:cubicBezTo>
                  <a:pt x="184945" y="18516"/>
                  <a:pt x="420076" y="24281"/>
                  <a:pt x="616938" y="0"/>
                </a:cubicBezTo>
                <a:cubicBezTo>
                  <a:pt x="813800" y="-24281"/>
                  <a:pt x="996798" y="-28522"/>
                  <a:pt x="1274553" y="0"/>
                </a:cubicBezTo>
                <a:cubicBezTo>
                  <a:pt x="1552308" y="28522"/>
                  <a:pt x="1860879" y="19246"/>
                  <a:pt x="2033861" y="0"/>
                </a:cubicBezTo>
                <a:cubicBezTo>
                  <a:pt x="2055891" y="231206"/>
                  <a:pt x="2055382" y="336276"/>
                  <a:pt x="2033861" y="482082"/>
                </a:cubicBezTo>
                <a:cubicBezTo>
                  <a:pt x="2012340" y="627888"/>
                  <a:pt x="2031561" y="793400"/>
                  <a:pt x="2033861" y="920777"/>
                </a:cubicBezTo>
                <a:cubicBezTo>
                  <a:pt x="2036161" y="1048155"/>
                  <a:pt x="2022229" y="1267774"/>
                  <a:pt x="2033861" y="1446246"/>
                </a:cubicBezTo>
                <a:cubicBezTo>
                  <a:pt x="1777431" y="1450993"/>
                  <a:pt x="1541763" y="1468291"/>
                  <a:pt x="1335569" y="1446246"/>
                </a:cubicBezTo>
                <a:cubicBezTo>
                  <a:pt x="1129375" y="1424201"/>
                  <a:pt x="843755" y="1432050"/>
                  <a:pt x="637276" y="1446246"/>
                </a:cubicBezTo>
                <a:cubicBezTo>
                  <a:pt x="430797" y="1460442"/>
                  <a:pt x="186840" y="1428763"/>
                  <a:pt x="0" y="1446246"/>
                </a:cubicBezTo>
                <a:cubicBezTo>
                  <a:pt x="-13828" y="1227517"/>
                  <a:pt x="1020" y="1100277"/>
                  <a:pt x="0" y="964164"/>
                </a:cubicBezTo>
                <a:cubicBezTo>
                  <a:pt x="-1020" y="828051"/>
                  <a:pt x="13088" y="719313"/>
                  <a:pt x="0" y="482082"/>
                </a:cubicBezTo>
                <a:cubicBezTo>
                  <a:pt x="-13088" y="244851"/>
                  <a:pt x="6284" y="10186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4959782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7AF70-1E55-420F-AA56-D874AD403EF9}"/>
              </a:ext>
            </a:extLst>
          </p:cNvPr>
          <p:cNvSpPr txBox="1"/>
          <p:nvPr/>
        </p:nvSpPr>
        <p:spPr>
          <a:xfrm>
            <a:off x="5912617" y="2089070"/>
            <a:ext cx="4021494" cy="1200329"/>
          </a:xfrm>
          <a:custGeom>
            <a:avLst/>
            <a:gdLst>
              <a:gd name="connsiteX0" fmla="*/ 0 w 4021494"/>
              <a:gd name="connsiteY0" fmla="*/ 0 h 1200329"/>
              <a:gd name="connsiteX1" fmla="*/ 549604 w 4021494"/>
              <a:gd name="connsiteY1" fmla="*/ 0 h 1200329"/>
              <a:gd name="connsiteX2" fmla="*/ 1139423 w 4021494"/>
              <a:gd name="connsiteY2" fmla="*/ 0 h 1200329"/>
              <a:gd name="connsiteX3" fmla="*/ 1849887 w 4021494"/>
              <a:gd name="connsiteY3" fmla="*/ 0 h 1200329"/>
              <a:gd name="connsiteX4" fmla="*/ 2439706 w 4021494"/>
              <a:gd name="connsiteY4" fmla="*/ 0 h 1200329"/>
              <a:gd name="connsiteX5" fmla="*/ 2989311 w 4021494"/>
              <a:gd name="connsiteY5" fmla="*/ 0 h 1200329"/>
              <a:gd name="connsiteX6" fmla="*/ 4021494 w 4021494"/>
              <a:gd name="connsiteY6" fmla="*/ 0 h 1200329"/>
              <a:gd name="connsiteX7" fmla="*/ 4021494 w 4021494"/>
              <a:gd name="connsiteY7" fmla="*/ 576158 h 1200329"/>
              <a:gd name="connsiteX8" fmla="*/ 4021494 w 4021494"/>
              <a:gd name="connsiteY8" fmla="*/ 1200329 h 1200329"/>
              <a:gd name="connsiteX9" fmla="*/ 3351245 w 4021494"/>
              <a:gd name="connsiteY9" fmla="*/ 1200329 h 1200329"/>
              <a:gd name="connsiteX10" fmla="*/ 2761426 w 4021494"/>
              <a:gd name="connsiteY10" fmla="*/ 1200329 h 1200329"/>
              <a:gd name="connsiteX11" fmla="*/ 2171607 w 4021494"/>
              <a:gd name="connsiteY11" fmla="*/ 1200329 h 1200329"/>
              <a:gd name="connsiteX12" fmla="*/ 1461143 w 4021494"/>
              <a:gd name="connsiteY12" fmla="*/ 1200329 h 1200329"/>
              <a:gd name="connsiteX13" fmla="*/ 710464 w 4021494"/>
              <a:gd name="connsiteY13" fmla="*/ 1200329 h 1200329"/>
              <a:gd name="connsiteX14" fmla="*/ 0 w 4021494"/>
              <a:gd name="connsiteY14" fmla="*/ 1200329 h 1200329"/>
              <a:gd name="connsiteX15" fmla="*/ 0 w 4021494"/>
              <a:gd name="connsiteY15" fmla="*/ 588161 h 1200329"/>
              <a:gd name="connsiteX16" fmla="*/ 0 w 4021494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21494" h="1200329" fill="none" extrusionOk="0">
                <a:moveTo>
                  <a:pt x="0" y="0"/>
                </a:moveTo>
                <a:cubicBezTo>
                  <a:pt x="260449" y="-9164"/>
                  <a:pt x="401961" y="9044"/>
                  <a:pt x="549604" y="0"/>
                </a:cubicBezTo>
                <a:cubicBezTo>
                  <a:pt x="697247" y="-9044"/>
                  <a:pt x="964329" y="-22287"/>
                  <a:pt x="1139423" y="0"/>
                </a:cubicBezTo>
                <a:cubicBezTo>
                  <a:pt x="1314517" y="22287"/>
                  <a:pt x="1670818" y="-25676"/>
                  <a:pt x="1849887" y="0"/>
                </a:cubicBezTo>
                <a:cubicBezTo>
                  <a:pt x="2028956" y="25676"/>
                  <a:pt x="2296666" y="13263"/>
                  <a:pt x="2439706" y="0"/>
                </a:cubicBezTo>
                <a:cubicBezTo>
                  <a:pt x="2582746" y="-13263"/>
                  <a:pt x="2813807" y="-13629"/>
                  <a:pt x="2989311" y="0"/>
                </a:cubicBezTo>
                <a:cubicBezTo>
                  <a:pt x="3164816" y="13629"/>
                  <a:pt x="3727093" y="-25459"/>
                  <a:pt x="4021494" y="0"/>
                </a:cubicBezTo>
                <a:cubicBezTo>
                  <a:pt x="3998117" y="166314"/>
                  <a:pt x="4014076" y="386068"/>
                  <a:pt x="4021494" y="576158"/>
                </a:cubicBezTo>
                <a:cubicBezTo>
                  <a:pt x="4028912" y="766248"/>
                  <a:pt x="4028767" y="889688"/>
                  <a:pt x="4021494" y="1200329"/>
                </a:cubicBezTo>
                <a:cubicBezTo>
                  <a:pt x="3750398" y="1209585"/>
                  <a:pt x="3653473" y="1220401"/>
                  <a:pt x="3351245" y="1200329"/>
                </a:cubicBezTo>
                <a:cubicBezTo>
                  <a:pt x="3049017" y="1180257"/>
                  <a:pt x="2907380" y="1178278"/>
                  <a:pt x="2761426" y="1200329"/>
                </a:cubicBezTo>
                <a:cubicBezTo>
                  <a:pt x="2615472" y="1222380"/>
                  <a:pt x="2376163" y="1211581"/>
                  <a:pt x="2171607" y="1200329"/>
                </a:cubicBezTo>
                <a:cubicBezTo>
                  <a:pt x="1967051" y="1189077"/>
                  <a:pt x="1774649" y="1200649"/>
                  <a:pt x="1461143" y="1200329"/>
                </a:cubicBezTo>
                <a:cubicBezTo>
                  <a:pt x="1147637" y="1200009"/>
                  <a:pt x="869477" y="1215647"/>
                  <a:pt x="710464" y="1200329"/>
                </a:cubicBezTo>
                <a:cubicBezTo>
                  <a:pt x="551451" y="1185011"/>
                  <a:pt x="204344" y="1192066"/>
                  <a:pt x="0" y="1200329"/>
                </a:cubicBezTo>
                <a:cubicBezTo>
                  <a:pt x="-12807" y="967978"/>
                  <a:pt x="-8089" y="798118"/>
                  <a:pt x="0" y="588161"/>
                </a:cubicBezTo>
                <a:cubicBezTo>
                  <a:pt x="8089" y="378204"/>
                  <a:pt x="17398" y="174788"/>
                  <a:pt x="0" y="0"/>
                </a:cubicBezTo>
                <a:close/>
              </a:path>
              <a:path w="4021494" h="1200329" stroke="0" extrusionOk="0">
                <a:moveTo>
                  <a:pt x="0" y="0"/>
                </a:moveTo>
                <a:cubicBezTo>
                  <a:pt x="203295" y="-32396"/>
                  <a:pt x="498559" y="14579"/>
                  <a:pt x="670249" y="0"/>
                </a:cubicBezTo>
                <a:cubicBezTo>
                  <a:pt x="841939" y="-14579"/>
                  <a:pt x="1160001" y="-18805"/>
                  <a:pt x="1340498" y="0"/>
                </a:cubicBezTo>
                <a:cubicBezTo>
                  <a:pt x="1520995" y="18805"/>
                  <a:pt x="1917076" y="22823"/>
                  <a:pt x="2091177" y="0"/>
                </a:cubicBezTo>
                <a:cubicBezTo>
                  <a:pt x="2265278" y="-22823"/>
                  <a:pt x="2424459" y="9498"/>
                  <a:pt x="2680996" y="0"/>
                </a:cubicBezTo>
                <a:cubicBezTo>
                  <a:pt x="2937533" y="-9498"/>
                  <a:pt x="3160930" y="-19435"/>
                  <a:pt x="3391460" y="0"/>
                </a:cubicBezTo>
                <a:cubicBezTo>
                  <a:pt x="3621990" y="19435"/>
                  <a:pt x="3856473" y="20742"/>
                  <a:pt x="4021494" y="0"/>
                </a:cubicBezTo>
                <a:cubicBezTo>
                  <a:pt x="4041188" y="279419"/>
                  <a:pt x="4008815" y="381002"/>
                  <a:pt x="4021494" y="564155"/>
                </a:cubicBezTo>
                <a:cubicBezTo>
                  <a:pt x="4034173" y="747309"/>
                  <a:pt x="4048050" y="997543"/>
                  <a:pt x="4021494" y="1200329"/>
                </a:cubicBezTo>
                <a:cubicBezTo>
                  <a:pt x="3678670" y="1202267"/>
                  <a:pt x="3548715" y="1207001"/>
                  <a:pt x="3311030" y="1200329"/>
                </a:cubicBezTo>
                <a:cubicBezTo>
                  <a:pt x="3073345" y="1193657"/>
                  <a:pt x="2934637" y="1205378"/>
                  <a:pt x="2680996" y="1200329"/>
                </a:cubicBezTo>
                <a:cubicBezTo>
                  <a:pt x="2427355" y="1195280"/>
                  <a:pt x="2311160" y="1203312"/>
                  <a:pt x="1970532" y="1200329"/>
                </a:cubicBezTo>
                <a:cubicBezTo>
                  <a:pt x="1629904" y="1197346"/>
                  <a:pt x="1532459" y="1189200"/>
                  <a:pt x="1380713" y="1200329"/>
                </a:cubicBezTo>
                <a:cubicBezTo>
                  <a:pt x="1228967" y="1211458"/>
                  <a:pt x="918790" y="1216374"/>
                  <a:pt x="630034" y="1200329"/>
                </a:cubicBezTo>
                <a:cubicBezTo>
                  <a:pt x="341278" y="1184284"/>
                  <a:pt x="249058" y="1220643"/>
                  <a:pt x="0" y="1200329"/>
                </a:cubicBezTo>
                <a:cubicBezTo>
                  <a:pt x="18007" y="1070335"/>
                  <a:pt x="-28193" y="899991"/>
                  <a:pt x="0" y="600165"/>
                </a:cubicBezTo>
                <a:cubicBezTo>
                  <a:pt x="28193" y="300339"/>
                  <a:pt x="17595" y="2047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115548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The circuit composer lets you design and run circuits using a graphical user interface (i.e. you can drag and drop gates to form a circuit)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35ECA-7A29-41F7-8E30-4373F2B9ED27}"/>
              </a:ext>
            </a:extLst>
          </p:cNvPr>
          <p:cNvSpPr txBox="1"/>
          <p:nvPr/>
        </p:nvSpPr>
        <p:spPr>
          <a:xfrm>
            <a:off x="0" y="1169365"/>
            <a:ext cx="12191979" cy="523220"/>
          </a:xfrm>
          <a:prstGeom prst="rect">
            <a:avLst/>
          </a:prstGeom>
          <a:solidFill>
            <a:srgbClr val="FF9B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Open </a:t>
            </a:r>
            <a:r>
              <a:rPr lang="en-CA" sz="2800" dirty="0">
                <a:hlinkClick r:id="rId4" action="ppaction://hlinkfile"/>
              </a:rPr>
              <a:t>quantum-computing.ibm.com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8150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FAE34-B4DA-40ED-AC9F-420F1CA8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CA" sz="3600" dirty="0"/>
              <a:t>Qubits: Notation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picture containing black, light, food, table&#10;&#10;Description automatically generated">
            <a:extLst>
              <a:ext uri="{FF2B5EF4-FFF2-40B4-BE49-F238E27FC236}">
                <a16:creationId xmlns:a16="http://schemas.microsoft.com/office/drawing/2014/main" id="{7844F092-8DB3-4D79-9CA8-3BAAA78D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33" y="1719072"/>
            <a:ext cx="4251422" cy="4517136"/>
          </a:xfrm>
          <a:prstGeom prst="rect">
            <a:avLst/>
          </a:prstGeom>
        </p:spPr>
      </p:pic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70A014-DBD2-478D-8792-82172A34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This is the called the </a:t>
            </a:r>
            <a:r>
              <a:rPr lang="en-US" sz="1800" dirty="0" err="1"/>
              <a:t>dirac</a:t>
            </a:r>
            <a:r>
              <a:rPr lang="en-US" sz="1800" dirty="0"/>
              <a:t> notation or the bra/</a:t>
            </a:r>
            <a:r>
              <a:rPr lang="en-US" sz="1800" dirty="0" err="1"/>
              <a:t>ket</a:t>
            </a:r>
            <a:r>
              <a:rPr lang="en-US" sz="1800" dirty="0"/>
              <a:t> notation</a:t>
            </a:r>
          </a:p>
          <a:p>
            <a:r>
              <a:rPr lang="en-US" sz="1800" dirty="0"/>
              <a:t>|0&gt; -&gt; this is a </a:t>
            </a:r>
            <a:r>
              <a:rPr lang="en-US" sz="1800" dirty="0" err="1"/>
              <a:t>Ket</a:t>
            </a:r>
            <a:endParaRPr lang="en-US" sz="1800" dirty="0"/>
          </a:p>
          <a:p>
            <a:r>
              <a:rPr lang="en-US" sz="1800" dirty="0"/>
              <a:t>&lt;0| -&gt; this is a Bra</a:t>
            </a:r>
          </a:p>
          <a:p>
            <a:pPr marL="0" indent="0">
              <a:buNone/>
            </a:pPr>
            <a:r>
              <a:rPr lang="en-US" sz="1800" dirty="0"/>
              <a:t>They are special symbols that simplify the math for us. </a:t>
            </a:r>
          </a:p>
          <a:p>
            <a:pPr marL="0" indent="0">
              <a:buNone/>
            </a:pPr>
            <a:r>
              <a:rPr lang="en-US" sz="1800" dirty="0"/>
              <a:t>(Bra/</a:t>
            </a:r>
            <a:r>
              <a:rPr lang="en-US" sz="1800" dirty="0" err="1"/>
              <a:t>Kets</a:t>
            </a:r>
            <a:r>
              <a:rPr lang="en-US" sz="1800" dirty="0"/>
              <a:t>  simplify vectors and complex conjugates.) </a:t>
            </a:r>
          </a:p>
        </p:txBody>
      </p:sp>
    </p:spTree>
    <p:extLst>
      <p:ext uri="{BB962C8B-B14F-4D97-AF65-F5344CB8AC3E}">
        <p14:creationId xmlns:p14="http://schemas.microsoft.com/office/powerpoint/2010/main" val="416217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3D56-3091-4573-8965-3B997AC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Circuit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787F-FA4E-42D4-A13F-DF3BB36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>
                <a:solidFill>
                  <a:schemeClr val="bg1"/>
                </a:solidFill>
              </a:rPr>
              <a:t>circ = </a:t>
            </a:r>
            <a:r>
              <a:rPr lang="en-CA" sz="4400" dirty="0" err="1">
                <a:solidFill>
                  <a:schemeClr val="bg1"/>
                </a:solidFill>
              </a:rPr>
              <a:t>QuantumCircuit</a:t>
            </a:r>
            <a:r>
              <a:rPr lang="en-CA" sz="4400" dirty="0">
                <a:solidFill>
                  <a:schemeClr val="bg1"/>
                </a:solidFill>
              </a:rPr>
              <a:t>(</a:t>
            </a:r>
            <a:r>
              <a:rPr lang="en-CA" sz="4400" dirty="0" err="1">
                <a:solidFill>
                  <a:schemeClr val="bg1"/>
                </a:solidFill>
              </a:rPr>
              <a:t>qr,cr</a:t>
            </a:r>
            <a:r>
              <a:rPr lang="en-CA" sz="4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9F72FC-8A39-4C42-A7F2-46D63590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-1" b="4412"/>
          <a:stretch/>
        </p:blipFill>
        <p:spPr>
          <a:xfrm>
            <a:off x="320040" y="2245666"/>
            <a:ext cx="11548872" cy="4299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DD25AA-2A2C-4222-8CC5-6E77C086FB0E}"/>
              </a:ext>
            </a:extLst>
          </p:cNvPr>
          <p:cNvSpPr/>
          <p:nvPr/>
        </p:nvSpPr>
        <p:spPr>
          <a:xfrm>
            <a:off x="265441" y="2304934"/>
            <a:ext cx="11548872" cy="4240591"/>
          </a:xfrm>
          <a:custGeom>
            <a:avLst/>
            <a:gdLst>
              <a:gd name="connsiteX0" fmla="*/ 0 w 11548872"/>
              <a:gd name="connsiteY0" fmla="*/ 0 h 4240591"/>
              <a:gd name="connsiteX1" fmla="*/ 577444 w 11548872"/>
              <a:gd name="connsiteY1" fmla="*/ 0 h 4240591"/>
              <a:gd name="connsiteX2" fmla="*/ 1039398 w 11548872"/>
              <a:gd name="connsiteY2" fmla="*/ 0 h 4240591"/>
              <a:gd name="connsiteX3" fmla="*/ 1732331 w 11548872"/>
              <a:gd name="connsiteY3" fmla="*/ 0 h 4240591"/>
              <a:gd name="connsiteX4" fmla="*/ 2540752 w 11548872"/>
              <a:gd name="connsiteY4" fmla="*/ 0 h 4240591"/>
              <a:gd name="connsiteX5" fmla="*/ 3118195 w 11548872"/>
              <a:gd name="connsiteY5" fmla="*/ 0 h 4240591"/>
              <a:gd name="connsiteX6" fmla="*/ 3811128 w 11548872"/>
              <a:gd name="connsiteY6" fmla="*/ 0 h 4240591"/>
              <a:gd name="connsiteX7" fmla="*/ 4042105 w 11548872"/>
              <a:gd name="connsiteY7" fmla="*/ 0 h 4240591"/>
              <a:gd name="connsiteX8" fmla="*/ 4273083 w 11548872"/>
              <a:gd name="connsiteY8" fmla="*/ 0 h 4240591"/>
              <a:gd name="connsiteX9" fmla="*/ 4850526 w 11548872"/>
              <a:gd name="connsiteY9" fmla="*/ 0 h 4240591"/>
              <a:gd name="connsiteX10" fmla="*/ 5312481 w 11548872"/>
              <a:gd name="connsiteY10" fmla="*/ 0 h 4240591"/>
              <a:gd name="connsiteX11" fmla="*/ 5889925 w 11548872"/>
              <a:gd name="connsiteY11" fmla="*/ 0 h 4240591"/>
              <a:gd name="connsiteX12" fmla="*/ 6236391 w 11548872"/>
              <a:gd name="connsiteY12" fmla="*/ 0 h 4240591"/>
              <a:gd name="connsiteX13" fmla="*/ 7044812 w 11548872"/>
              <a:gd name="connsiteY13" fmla="*/ 0 h 4240591"/>
              <a:gd name="connsiteX14" fmla="*/ 7622256 w 11548872"/>
              <a:gd name="connsiteY14" fmla="*/ 0 h 4240591"/>
              <a:gd name="connsiteX15" fmla="*/ 7853233 w 11548872"/>
              <a:gd name="connsiteY15" fmla="*/ 0 h 4240591"/>
              <a:gd name="connsiteX16" fmla="*/ 8546165 w 11548872"/>
              <a:gd name="connsiteY16" fmla="*/ 0 h 4240591"/>
              <a:gd name="connsiteX17" fmla="*/ 9123609 w 11548872"/>
              <a:gd name="connsiteY17" fmla="*/ 0 h 4240591"/>
              <a:gd name="connsiteX18" fmla="*/ 9932030 w 11548872"/>
              <a:gd name="connsiteY18" fmla="*/ 0 h 4240591"/>
              <a:gd name="connsiteX19" fmla="*/ 10278496 w 11548872"/>
              <a:gd name="connsiteY19" fmla="*/ 0 h 4240591"/>
              <a:gd name="connsiteX20" fmla="*/ 10855940 w 11548872"/>
              <a:gd name="connsiteY20" fmla="*/ 0 h 4240591"/>
              <a:gd name="connsiteX21" fmla="*/ 11548872 w 11548872"/>
              <a:gd name="connsiteY21" fmla="*/ 0 h 4240591"/>
              <a:gd name="connsiteX22" fmla="*/ 11548872 w 11548872"/>
              <a:gd name="connsiteY22" fmla="*/ 487668 h 4240591"/>
              <a:gd name="connsiteX23" fmla="*/ 11548872 w 11548872"/>
              <a:gd name="connsiteY23" fmla="*/ 1102554 h 4240591"/>
              <a:gd name="connsiteX24" fmla="*/ 11548872 w 11548872"/>
              <a:gd name="connsiteY24" fmla="*/ 1505410 h 4240591"/>
              <a:gd name="connsiteX25" fmla="*/ 11548872 w 11548872"/>
              <a:gd name="connsiteY25" fmla="*/ 2035484 h 4240591"/>
              <a:gd name="connsiteX26" fmla="*/ 11548872 w 11548872"/>
              <a:gd name="connsiteY26" fmla="*/ 2523152 h 4240591"/>
              <a:gd name="connsiteX27" fmla="*/ 11548872 w 11548872"/>
              <a:gd name="connsiteY27" fmla="*/ 3053226 h 4240591"/>
              <a:gd name="connsiteX28" fmla="*/ 11548872 w 11548872"/>
              <a:gd name="connsiteY28" fmla="*/ 3498488 h 4240591"/>
              <a:gd name="connsiteX29" fmla="*/ 11548872 w 11548872"/>
              <a:gd name="connsiteY29" fmla="*/ 4240591 h 4240591"/>
              <a:gd name="connsiteX30" fmla="*/ 10971428 w 11548872"/>
              <a:gd name="connsiteY30" fmla="*/ 4240591 h 4240591"/>
              <a:gd name="connsiteX31" fmla="*/ 10163007 w 11548872"/>
              <a:gd name="connsiteY31" fmla="*/ 4240591 h 4240591"/>
              <a:gd name="connsiteX32" fmla="*/ 9816541 w 11548872"/>
              <a:gd name="connsiteY32" fmla="*/ 4240591 h 4240591"/>
              <a:gd name="connsiteX33" fmla="*/ 9585564 w 11548872"/>
              <a:gd name="connsiteY33" fmla="*/ 4240591 h 4240591"/>
              <a:gd name="connsiteX34" fmla="*/ 9008120 w 11548872"/>
              <a:gd name="connsiteY34" fmla="*/ 4240591 h 4240591"/>
              <a:gd name="connsiteX35" fmla="*/ 8777143 w 11548872"/>
              <a:gd name="connsiteY35" fmla="*/ 4240591 h 4240591"/>
              <a:gd name="connsiteX36" fmla="*/ 8084210 w 11548872"/>
              <a:gd name="connsiteY36" fmla="*/ 4240591 h 4240591"/>
              <a:gd name="connsiteX37" fmla="*/ 7275789 w 11548872"/>
              <a:gd name="connsiteY37" fmla="*/ 4240591 h 4240591"/>
              <a:gd name="connsiteX38" fmla="*/ 6929323 w 11548872"/>
              <a:gd name="connsiteY38" fmla="*/ 4240591 h 4240591"/>
              <a:gd name="connsiteX39" fmla="*/ 6467368 w 11548872"/>
              <a:gd name="connsiteY39" fmla="*/ 4240591 h 4240591"/>
              <a:gd name="connsiteX40" fmla="*/ 5774436 w 11548872"/>
              <a:gd name="connsiteY40" fmla="*/ 4240591 h 4240591"/>
              <a:gd name="connsiteX41" fmla="*/ 5312481 w 11548872"/>
              <a:gd name="connsiteY41" fmla="*/ 4240591 h 4240591"/>
              <a:gd name="connsiteX42" fmla="*/ 4735038 w 11548872"/>
              <a:gd name="connsiteY42" fmla="*/ 4240591 h 4240591"/>
              <a:gd name="connsiteX43" fmla="*/ 4388571 w 11548872"/>
              <a:gd name="connsiteY43" fmla="*/ 4240591 h 4240591"/>
              <a:gd name="connsiteX44" fmla="*/ 3811128 w 11548872"/>
              <a:gd name="connsiteY44" fmla="*/ 4240591 h 4240591"/>
              <a:gd name="connsiteX45" fmla="*/ 3233684 w 11548872"/>
              <a:gd name="connsiteY45" fmla="*/ 4240591 h 4240591"/>
              <a:gd name="connsiteX46" fmla="*/ 2425263 w 11548872"/>
              <a:gd name="connsiteY46" fmla="*/ 4240591 h 4240591"/>
              <a:gd name="connsiteX47" fmla="*/ 2194286 w 11548872"/>
              <a:gd name="connsiteY47" fmla="*/ 4240591 h 4240591"/>
              <a:gd name="connsiteX48" fmla="*/ 1385865 w 11548872"/>
              <a:gd name="connsiteY48" fmla="*/ 4240591 h 4240591"/>
              <a:gd name="connsiteX49" fmla="*/ 923910 w 11548872"/>
              <a:gd name="connsiteY49" fmla="*/ 4240591 h 4240591"/>
              <a:gd name="connsiteX50" fmla="*/ 0 w 11548872"/>
              <a:gd name="connsiteY50" fmla="*/ 4240591 h 4240591"/>
              <a:gd name="connsiteX51" fmla="*/ 0 w 11548872"/>
              <a:gd name="connsiteY51" fmla="*/ 3837735 h 4240591"/>
              <a:gd name="connsiteX52" fmla="*/ 0 w 11548872"/>
              <a:gd name="connsiteY52" fmla="*/ 3222849 h 4240591"/>
              <a:gd name="connsiteX53" fmla="*/ 0 w 11548872"/>
              <a:gd name="connsiteY53" fmla="*/ 2692775 h 4240591"/>
              <a:gd name="connsiteX54" fmla="*/ 0 w 11548872"/>
              <a:gd name="connsiteY54" fmla="*/ 2205107 h 4240591"/>
              <a:gd name="connsiteX55" fmla="*/ 0 w 11548872"/>
              <a:gd name="connsiteY55" fmla="*/ 1802251 h 4240591"/>
              <a:gd name="connsiteX56" fmla="*/ 0 w 11548872"/>
              <a:gd name="connsiteY56" fmla="*/ 1399395 h 4240591"/>
              <a:gd name="connsiteX57" fmla="*/ 0 w 11548872"/>
              <a:gd name="connsiteY57" fmla="*/ 996539 h 4240591"/>
              <a:gd name="connsiteX58" fmla="*/ 0 w 11548872"/>
              <a:gd name="connsiteY58" fmla="*/ 551277 h 4240591"/>
              <a:gd name="connsiteX59" fmla="*/ 0 w 11548872"/>
              <a:gd name="connsiteY59" fmla="*/ 0 h 424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548872" h="4240591" extrusionOk="0">
                <a:moveTo>
                  <a:pt x="0" y="0"/>
                </a:moveTo>
                <a:cubicBezTo>
                  <a:pt x="115864" y="-5305"/>
                  <a:pt x="446041" y="4529"/>
                  <a:pt x="577444" y="0"/>
                </a:cubicBezTo>
                <a:cubicBezTo>
                  <a:pt x="708847" y="-4529"/>
                  <a:pt x="850529" y="49307"/>
                  <a:pt x="1039398" y="0"/>
                </a:cubicBezTo>
                <a:cubicBezTo>
                  <a:pt x="1228267" y="-49307"/>
                  <a:pt x="1537590" y="71811"/>
                  <a:pt x="1732331" y="0"/>
                </a:cubicBezTo>
                <a:cubicBezTo>
                  <a:pt x="1927072" y="-71811"/>
                  <a:pt x="2375637" y="70066"/>
                  <a:pt x="2540752" y="0"/>
                </a:cubicBezTo>
                <a:cubicBezTo>
                  <a:pt x="2705867" y="-70066"/>
                  <a:pt x="2971213" y="31885"/>
                  <a:pt x="3118195" y="0"/>
                </a:cubicBezTo>
                <a:cubicBezTo>
                  <a:pt x="3265177" y="-31885"/>
                  <a:pt x="3563085" y="9801"/>
                  <a:pt x="3811128" y="0"/>
                </a:cubicBezTo>
                <a:cubicBezTo>
                  <a:pt x="4059171" y="-9801"/>
                  <a:pt x="3952927" y="25944"/>
                  <a:pt x="4042105" y="0"/>
                </a:cubicBezTo>
                <a:cubicBezTo>
                  <a:pt x="4131283" y="-25944"/>
                  <a:pt x="4205633" y="20361"/>
                  <a:pt x="4273083" y="0"/>
                </a:cubicBezTo>
                <a:cubicBezTo>
                  <a:pt x="4340533" y="-20361"/>
                  <a:pt x="4660567" y="41524"/>
                  <a:pt x="4850526" y="0"/>
                </a:cubicBezTo>
                <a:cubicBezTo>
                  <a:pt x="5040485" y="-41524"/>
                  <a:pt x="5171077" y="9532"/>
                  <a:pt x="5312481" y="0"/>
                </a:cubicBezTo>
                <a:cubicBezTo>
                  <a:pt x="5453886" y="-9532"/>
                  <a:pt x="5621598" y="50512"/>
                  <a:pt x="5889925" y="0"/>
                </a:cubicBezTo>
                <a:cubicBezTo>
                  <a:pt x="6158252" y="-50512"/>
                  <a:pt x="6089609" y="41440"/>
                  <a:pt x="6236391" y="0"/>
                </a:cubicBezTo>
                <a:cubicBezTo>
                  <a:pt x="6383173" y="-41440"/>
                  <a:pt x="6803278" y="11169"/>
                  <a:pt x="7044812" y="0"/>
                </a:cubicBezTo>
                <a:cubicBezTo>
                  <a:pt x="7286346" y="-11169"/>
                  <a:pt x="7351530" y="44000"/>
                  <a:pt x="7622256" y="0"/>
                </a:cubicBezTo>
                <a:cubicBezTo>
                  <a:pt x="7892982" y="-44000"/>
                  <a:pt x="7806026" y="12926"/>
                  <a:pt x="7853233" y="0"/>
                </a:cubicBezTo>
                <a:cubicBezTo>
                  <a:pt x="7900440" y="-12926"/>
                  <a:pt x="8260298" y="41166"/>
                  <a:pt x="8546165" y="0"/>
                </a:cubicBezTo>
                <a:cubicBezTo>
                  <a:pt x="8832032" y="-41166"/>
                  <a:pt x="8841261" y="20050"/>
                  <a:pt x="9123609" y="0"/>
                </a:cubicBezTo>
                <a:cubicBezTo>
                  <a:pt x="9405957" y="-20050"/>
                  <a:pt x="9655536" y="34552"/>
                  <a:pt x="9932030" y="0"/>
                </a:cubicBezTo>
                <a:cubicBezTo>
                  <a:pt x="10208524" y="-34552"/>
                  <a:pt x="10160148" y="14148"/>
                  <a:pt x="10278496" y="0"/>
                </a:cubicBezTo>
                <a:cubicBezTo>
                  <a:pt x="10396844" y="-14148"/>
                  <a:pt x="10600184" y="29689"/>
                  <a:pt x="10855940" y="0"/>
                </a:cubicBezTo>
                <a:cubicBezTo>
                  <a:pt x="11111696" y="-29689"/>
                  <a:pt x="11325765" y="64260"/>
                  <a:pt x="11548872" y="0"/>
                </a:cubicBezTo>
                <a:cubicBezTo>
                  <a:pt x="11597552" y="161540"/>
                  <a:pt x="11522979" y="263854"/>
                  <a:pt x="11548872" y="487668"/>
                </a:cubicBezTo>
                <a:cubicBezTo>
                  <a:pt x="11574765" y="711482"/>
                  <a:pt x="11532149" y="949006"/>
                  <a:pt x="11548872" y="1102554"/>
                </a:cubicBezTo>
                <a:cubicBezTo>
                  <a:pt x="11565595" y="1256102"/>
                  <a:pt x="11504795" y="1307678"/>
                  <a:pt x="11548872" y="1505410"/>
                </a:cubicBezTo>
                <a:cubicBezTo>
                  <a:pt x="11592949" y="1703142"/>
                  <a:pt x="11509589" y="1847536"/>
                  <a:pt x="11548872" y="2035484"/>
                </a:cubicBezTo>
                <a:cubicBezTo>
                  <a:pt x="11588155" y="2223432"/>
                  <a:pt x="11494274" y="2412589"/>
                  <a:pt x="11548872" y="2523152"/>
                </a:cubicBezTo>
                <a:cubicBezTo>
                  <a:pt x="11603470" y="2633715"/>
                  <a:pt x="11515714" y="2906980"/>
                  <a:pt x="11548872" y="3053226"/>
                </a:cubicBezTo>
                <a:cubicBezTo>
                  <a:pt x="11582030" y="3199472"/>
                  <a:pt x="11504814" y="3406248"/>
                  <a:pt x="11548872" y="3498488"/>
                </a:cubicBezTo>
                <a:cubicBezTo>
                  <a:pt x="11592930" y="3590728"/>
                  <a:pt x="11527221" y="4085675"/>
                  <a:pt x="11548872" y="4240591"/>
                </a:cubicBezTo>
                <a:cubicBezTo>
                  <a:pt x="11393496" y="4284094"/>
                  <a:pt x="11197034" y="4225296"/>
                  <a:pt x="10971428" y="4240591"/>
                </a:cubicBezTo>
                <a:cubicBezTo>
                  <a:pt x="10745822" y="4255886"/>
                  <a:pt x="10546586" y="4198163"/>
                  <a:pt x="10163007" y="4240591"/>
                </a:cubicBezTo>
                <a:cubicBezTo>
                  <a:pt x="9779428" y="4283019"/>
                  <a:pt x="9896270" y="4224041"/>
                  <a:pt x="9816541" y="4240591"/>
                </a:cubicBezTo>
                <a:cubicBezTo>
                  <a:pt x="9736812" y="4257141"/>
                  <a:pt x="9665350" y="4224531"/>
                  <a:pt x="9585564" y="4240591"/>
                </a:cubicBezTo>
                <a:cubicBezTo>
                  <a:pt x="9505778" y="4256651"/>
                  <a:pt x="9285835" y="4199133"/>
                  <a:pt x="9008120" y="4240591"/>
                </a:cubicBezTo>
                <a:cubicBezTo>
                  <a:pt x="8730405" y="4282049"/>
                  <a:pt x="8833668" y="4224306"/>
                  <a:pt x="8777143" y="4240591"/>
                </a:cubicBezTo>
                <a:cubicBezTo>
                  <a:pt x="8720618" y="4256876"/>
                  <a:pt x="8385048" y="4222129"/>
                  <a:pt x="8084210" y="4240591"/>
                </a:cubicBezTo>
                <a:cubicBezTo>
                  <a:pt x="7783372" y="4259053"/>
                  <a:pt x="7505824" y="4185280"/>
                  <a:pt x="7275789" y="4240591"/>
                </a:cubicBezTo>
                <a:cubicBezTo>
                  <a:pt x="7045754" y="4295902"/>
                  <a:pt x="7043491" y="4239184"/>
                  <a:pt x="6929323" y="4240591"/>
                </a:cubicBezTo>
                <a:cubicBezTo>
                  <a:pt x="6815155" y="4241998"/>
                  <a:pt x="6650287" y="4219320"/>
                  <a:pt x="6467368" y="4240591"/>
                </a:cubicBezTo>
                <a:cubicBezTo>
                  <a:pt x="6284449" y="4261862"/>
                  <a:pt x="6060007" y="4199710"/>
                  <a:pt x="5774436" y="4240591"/>
                </a:cubicBezTo>
                <a:cubicBezTo>
                  <a:pt x="5488865" y="4281472"/>
                  <a:pt x="5503205" y="4212642"/>
                  <a:pt x="5312481" y="4240591"/>
                </a:cubicBezTo>
                <a:cubicBezTo>
                  <a:pt x="5121757" y="4268540"/>
                  <a:pt x="4877718" y="4223289"/>
                  <a:pt x="4735038" y="4240591"/>
                </a:cubicBezTo>
                <a:cubicBezTo>
                  <a:pt x="4592358" y="4257893"/>
                  <a:pt x="4532798" y="4202665"/>
                  <a:pt x="4388571" y="4240591"/>
                </a:cubicBezTo>
                <a:cubicBezTo>
                  <a:pt x="4244344" y="4278517"/>
                  <a:pt x="4049824" y="4178791"/>
                  <a:pt x="3811128" y="4240591"/>
                </a:cubicBezTo>
                <a:cubicBezTo>
                  <a:pt x="3572432" y="4302391"/>
                  <a:pt x="3481081" y="4197296"/>
                  <a:pt x="3233684" y="4240591"/>
                </a:cubicBezTo>
                <a:cubicBezTo>
                  <a:pt x="2986287" y="4283886"/>
                  <a:pt x="2641197" y="4150715"/>
                  <a:pt x="2425263" y="4240591"/>
                </a:cubicBezTo>
                <a:cubicBezTo>
                  <a:pt x="2209329" y="4330467"/>
                  <a:pt x="2256809" y="4215478"/>
                  <a:pt x="2194286" y="4240591"/>
                </a:cubicBezTo>
                <a:cubicBezTo>
                  <a:pt x="2131763" y="4265704"/>
                  <a:pt x="1698064" y="4189120"/>
                  <a:pt x="1385865" y="4240591"/>
                </a:cubicBezTo>
                <a:cubicBezTo>
                  <a:pt x="1073666" y="4292062"/>
                  <a:pt x="1025631" y="4217964"/>
                  <a:pt x="923910" y="4240591"/>
                </a:cubicBezTo>
                <a:cubicBezTo>
                  <a:pt x="822189" y="4263218"/>
                  <a:pt x="403291" y="4176874"/>
                  <a:pt x="0" y="4240591"/>
                </a:cubicBezTo>
                <a:cubicBezTo>
                  <a:pt x="-5799" y="4121347"/>
                  <a:pt x="10864" y="3941664"/>
                  <a:pt x="0" y="3837735"/>
                </a:cubicBezTo>
                <a:cubicBezTo>
                  <a:pt x="-10864" y="3733806"/>
                  <a:pt x="22108" y="3451005"/>
                  <a:pt x="0" y="3222849"/>
                </a:cubicBezTo>
                <a:cubicBezTo>
                  <a:pt x="-22108" y="2994693"/>
                  <a:pt x="45900" y="2886480"/>
                  <a:pt x="0" y="2692775"/>
                </a:cubicBezTo>
                <a:cubicBezTo>
                  <a:pt x="-45900" y="2499070"/>
                  <a:pt x="54938" y="2415881"/>
                  <a:pt x="0" y="2205107"/>
                </a:cubicBezTo>
                <a:cubicBezTo>
                  <a:pt x="-54938" y="1994333"/>
                  <a:pt x="30068" y="1888302"/>
                  <a:pt x="0" y="1802251"/>
                </a:cubicBezTo>
                <a:cubicBezTo>
                  <a:pt x="-30068" y="1716200"/>
                  <a:pt x="29388" y="1485146"/>
                  <a:pt x="0" y="1399395"/>
                </a:cubicBezTo>
                <a:cubicBezTo>
                  <a:pt x="-29388" y="1313644"/>
                  <a:pt x="23282" y="1154392"/>
                  <a:pt x="0" y="996539"/>
                </a:cubicBezTo>
                <a:cubicBezTo>
                  <a:pt x="-23282" y="838686"/>
                  <a:pt x="7796" y="669456"/>
                  <a:pt x="0" y="551277"/>
                </a:cubicBezTo>
                <a:cubicBezTo>
                  <a:pt x="-7796" y="433098"/>
                  <a:pt x="4619" y="15342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595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3D56-3091-4573-8965-3B997AC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Gates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787F-FA4E-42D4-A13F-DF3BB36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 err="1">
                <a:solidFill>
                  <a:schemeClr val="bg1"/>
                </a:solidFill>
              </a:rPr>
              <a:t>circ.x</a:t>
            </a:r>
            <a:r>
              <a:rPr lang="en-CA" sz="4400" dirty="0">
                <a:solidFill>
                  <a:schemeClr val="bg1"/>
                </a:solidFill>
              </a:rPr>
              <a:t> (1)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9F72FC-8A39-4C42-A7F2-46D63590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-1" b="4412"/>
          <a:stretch/>
        </p:blipFill>
        <p:spPr>
          <a:xfrm>
            <a:off x="320040" y="2245666"/>
            <a:ext cx="11548872" cy="4299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DD25AA-2A2C-4222-8CC5-6E77C086FB0E}"/>
              </a:ext>
            </a:extLst>
          </p:cNvPr>
          <p:cNvSpPr/>
          <p:nvPr/>
        </p:nvSpPr>
        <p:spPr>
          <a:xfrm>
            <a:off x="2199861" y="2935357"/>
            <a:ext cx="960782" cy="854766"/>
          </a:xfrm>
          <a:custGeom>
            <a:avLst/>
            <a:gdLst>
              <a:gd name="connsiteX0" fmla="*/ 0 w 960782"/>
              <a:gd name="connsiteY0" fmla="*/ 0 h 854766"/>
              <a:gd name="connsiteX1" fmla="*/ 480391 w 960782"/>
              <a:gd name="connsiteY1" fmla="*/ 0 h 854766"/>
              <a:gd name="connsiteX2" fmla="*/ 960782 w 960782"/>
              <a:gd name="connsiteY2" fmla="*/ 0 h 854766"/>
              <a:gd name="connsiteX3" fmla="*/ 960782 w 960782"/>
              <a:gd name="connsiteY3" fmla="*/ 435931 h 854766"/>
              <a:gd name="connsiteX4" fmla="*/ 960782 w 960782"/>
              <a:gd name="connsiteY4" fmla="*/ 854766 h 854766"/>
              <a:gd name="connsiteX5" fmla="*/ 509214 w 960782"/>
              <a:gd name="connsiteY5" fmla="*/ 854766 h 854766"/>
              <a:gd name="connsiteX6" fmla="*/ 0 w 960782"/>
              <a:gd name="connsiteY6" fmla="*/ 854766 h 854766"/>
              <a:gd name="connsiteX7" fmla="*/ 0 w 960782"/>
              <a:gd name="connsiteY7" fmla="*/ 453026 h 854766"/>
              <a:gd name="connsiteX8" fmla="*/ 0 w 960782"/>
              <a:gd name="connsiteY8" fmla="*/ 0 h 8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782" h="854766" extrusionOk="0">
                <a:moveTo>
                  <a:pt x="0" y="0"/>
                </a:moveTo>
                <a:cubicBezTo>
                  <a:pt x="230586" y="-3221"/>
                  <a:pt x="319243" y="4375"/>
                  <a:pt x="480391" y="0"/>
                </a:cubicBezTo>
                <a:cubicBezTo>
                  <a:pt x="641539" y="-4375"/>
                  <a:pt x="812917" y="47669"/>
                  <a:pt x="960782" y="0"/>
                </a:cubicBezTo>
                <a:cubicBezTo>
                  <a:pt x="990651" y="160441"/>
                  <a:pt x="955959" y="324644"/>
                  <a:pt x="960782" y="435931"/>
                </a:cubicBezTo>
                <a:cubicBezTo>
                  <a:pt x="965605" y="547218"/>
                  <a:pt x="911756" y="695760"/>
                  <a:pt x="960782" y="854766"/>
                </a:cubicBezTo>
                <a:cubicBezTo>
                  <a:pt x="813427" y="858066"/>
                  <a:pt x="709548" y="839433"/>
                  <a:pt x="509214" y="854766"/>
                </a:cubicBezTo>
                <a:cubicBezTo>
                  <a:pt x="308880" y="870099"/>
                  <a:pt x="215150" y="834863"/>
                  <a:pt x="0" y="854766"/>
                </a:cubicBezTo>
                <a:cubicBezTo>
                  <a:pt x="-13321" y="664891"/>
                  <a:pt x="7515" y="535919"/>
                  <a:pt x="0" y="453026"/>
                </a:cubicBezTo>
                <a:cubicBezTo>
                  <a:pt x="-7515" y="370133"/>
                  <a:pt x="3265" y="154424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04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3D56-3091-4573-8965-3B997AC8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CA" sz="2600" dirty="0">
                <a:solidFill>
                  <a:schemeClr val="bg1"/>
                </a:solidFill>
              </a:rPr>
              <a:t>Measurement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787F-FA4E-42D4-A13F-DF3BB367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4400" dirty="0" err="1">
                <a:solidFill>
                  <a:schemeClr val="bg1"/>
                </a:solidFill>
              </a:rPr>
              <a:t>circuit.measure</a:t>
            </a:r>
            <a:r>
              <a:rPr lang="en-CA" sz="4400" dirty="0">
                <a:solidFill>
                  <a:schemeClr val="bg1"/>
                </a:solidFill>
              </a:rPr>
              <a:t>(</a:t>
            </a:r>
            <a:r>
              <a:rPr lang="en-CA" sz="4400" dirty="0" err="1">
                <a:solidFill>
                  <a:schemeClr val="bg1"/>
                </a:solidFill>
              </a:rPr>
              <a:t>qr</a:t>
            </a:r>
            <a:r>
              <a:rPr lang="en-CA" sz="4400" dirty="0">
                <a:solidFill>
                  <a:schemeClr val="bg1"/>
                </a:solidFill>
              </a:rPr>
              <a:t>, </a:t>
            </a:r>
            <a:r>
              <a:rPr lang="en-CA" sz="4400" dirty="0" err="1">
                <a:solidFill>
                  <a:schemeClr val="bg1"/>
                </a:solidFill>
              </a:rPr>
              <a:t>cr</a:t>
            </a:r>
            <a:r>
              <a:rPr lang="en-CA" sz="4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9F72FC-8A39-4C42-A7F2-46D635906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r="-1" b="4412"/>
          <a:stretch/>
        </p:blipFill>
        <p:spPr>
          <a:xfrm>
            <a:off x="320040" y="2245666"/>
            <a:ext cx="11548872" cy="4299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DD25AA-2A2C-4222-8CC5-6E77C086FB0E}"/>
              </a:ext>
            </a:extLst>
          </p:cNvPr>
          <p:cNvSpPr/>
          <p:nvPr/>
        </p:nvSpPr>
        <p:spPr>
          <a:xfrm>
            <a:off x="6924260" y="2308646"/>
            <a:ext cx="4817165" cy="4236879"/>
          </a:xfrm>
          <a:custGeom>
            <a:avLst/>
            <a:gdLst>
              <a:gd name="connsiteX0" fmla="*/ 0 w 4817165"/>
              <a:gd name="connsiteY0" fmla="*/ 0 h 4236879"/>
              <a:gd name="connsiteX1" fmla="*/ 535241 w 4817165"/>
              <a:gd name="connsiteY1" fmla="*/ 0 h 4236879"/>
              <a:gd name="connsiteX2" fmla="*/ 1022309 w 4817165"/>
              <a:gd name="connsiteY2" fmla="*/ 0 h 4236879"/>
              <a:gd name="connsiteX3" fmla="*/ 1605722 w 4817165"/>
              <a:gd name="connsiteY3" fmla="*/ 0 h 4236879"/>
              <a:gd name="connsiteX4" fmla="*/ 2237306 w 4817165"/>
              <a:gd name="connsiteY4" fmla="*/ 0 h 4236879"/>
              <a:gd name="connsiteX5" fmla="*/ 2772546 w 4817165"/>
              <a:gd name="connsiteY5" fmla="*/ 0 h 4236879"/>
              <a:gd name="connsiteX6" fmla="*/ 3355958 w 4817165"/>
              <a:gd name="connsiteY6" fmla="*/ 0 h 4236879"/>
              <a:gd name="connsiteX7" fmla="*/ 3746684 w 4817165"/>
              <a:gd name="connsiteY7" fmla="*/ 0 h 4236879"/>
              <a:gd name="connsiteX8" fmla="*/ 4137409 w 4817165"/>
              <a:gd name="connsiteY8" fmla="*/ 0 h 4236879"/>
              <a:gd name="connsiteX9" fmla="*/ 4817165 w 4817165"/>
              <a:gd name="connsiteY9" fmla="*/ 0 h 4236879"/>
              <a:gd name="connsiteX10" fmla="*/ 4817165 w 4817165"/>
              <a:gd name="connsiteY10" fmla="*/ 487241 h 4236879"/>
              <a:gd name="connsiteX11" fmla="*/ 4817165 w 4817165"/>
              <a:gd name="connsiteY11" fmla="*/ 1101589 h 4236879"/>
              <a:gd name="connsiteX12" fmla="*/ 4817165 w 4817165"/>
              <a:gd name="connsiteY12" fmla="*/ 1631198 h 4236879"/>
              <a:gd name="connsiteX13" fmla="*/ 4817165 w 4817165"/>
              <a:gd name="connsiteY13" fmla="*/ 2203177 h 4236879"/>
              <a:gd name="connsiteX14" fmla="*/ 4817165 w 4817165"/>
              <a:gd name="connsiteY14" fmla="*/ 2690418 h 4236879"/>
              <a:gd name="connsiteX15" fmla="*/ 4817165 w 4817165"/>
              <a:gd name="connsiteY15" fmla="*/ 3177659 h 4236879"/>
              <a:gd name="connsiteX16" fmla="*/ 4817165 w 4817165"/>
              <a:gd name="connsiteY16" fmla="*/ 3749638 h 4236879"/>
              <a:gd name="connsiteX17" fmla="*/ 4817165 w 4817165"/>
              <a:gd name="connsiteY17" fmla="*/ 4236879 h 4236879"/>
              <a:gd name="connsiteX18" fmla="*/ 4378268 w 4817165"/>
              <a:gd name="connsiteY18" fmla="*/ 4236879 h 4236879"/>
              <a:gd name="connsiteX19" fmla="*/ 3843027 w 4817165"/>
              <a:gd name="connsiteY19" fmla="*/ 4236879 h 4236879"/>
              <a:gd name="connsiteX20" fmla="*/ 3355958 w 4817165"/>
              <a:gd name="connsiteY20" fmla="*/ 4236879 h 4236879"/>
              <a:gd name="connsiteX21" fmla="*/ 2868889 w 4817165"/>
              <a:gd name="connsiteY21" fmla="*/ 4236879 h 4236879"/>
              <a:gd name="connsiteX22" fmla="*/ 2333649 w 4817165"/>
              <a:gd name="connsiteY22" fmla="*/ 4236879 h 4236879"/>
              <a:gd name="connsiteX23" fmla="*/ 1798408 w 4817165"/>
              <a:gd name="connsiteY23" fmla="*/ 4236879 h 4236879"/>
              <a:gd name="connsiteX24" fmla="*/ 1263168 w 4817165"/>
              <a:gd name="connsiteY24" fmla="*/ 4236879 h 4236879"/>
              <a:gd name="connsiteX25" fmla="*/ 631584 w 4817165"/>
              <a:gd name="connsiteY25" fmla="*/ 4236879 h 4236879"/>
              <a:gd name="connsiteX26" fmla="*/ 0 w 4817165"/>
              <a:gd name="connsiteY26" fmla="*/ 4236879 h 4236879"/>
              <a:gd name="connsiteX27" fmla="*/ 0 w 4817165"/>
              <a:gd name="connsiteY27" fmla="*/ 3622532 h 4236879"/>
              <a:gd name="connsiteX28" fmla="*/ 0 w 4817165"/>
              <a:gd name="connsiteY28" fmla="*/ 3135290 h 4236879"/>
              <a:gd name="connsiteX29" fmla="*/ 0 w 4817165"/>
              <a:gd name="connsiteY29" fmla="*/ 2563312 h 4236879"/>
              <a:gd name="connsiteX30" fmla="*/ 0 w 4817165"/>
              <a:gd name="connsiteY30" fmla="*/ 2118440 h 4236879"/>
              <a:gd name="connsiteX31" fmla="*/ 0 w 4817165"/>
              <a:gd name="connsiteY31" fmla="*/ 1504092 h 4236879"/>
              <a:gd name="connsiteX32" fmla="*/ 0 w 4817165"/>
              <a:gd name="connsiteY32" fmla="*/ 932113 h 4236879"/>
              <a:gd name="connsiteX33" fmla="*/ 0 w 4817165"/>
              <a:gd name="connsiteY33" fmla="*/ 0 h 423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17165" h="4236879" extrusionOk="0">
                <a:moveTo>
                  <a:pt x="0" y="0"/>
                </a:moveTo>
                <a:cubicBezTo>
                  <a:pt x="195569" y="-31254"/>
                  <a:pt x="334500" y="45059"/>
                  <a:pt x="535241" y="0"/>
                </a:cubicBezTo>
                <a:cubicBezTo>
                  <a:pt x="735982" y="-45059"/>
                  <a:pt x="808465" y="7161"/>
                  <a:pt x="1022309" y="0"/>
                </a:cubicBezTo>
                <a:cubicBezTo>
                  <a:pt x="1236153" y="-7161"/>
                  <a:pt x="1466252" y="68343"/>
                  <a:pt x="1605722" y="0"/>
                </a:cubicBezTo>
                <a:cubicBezTo>
                  <a:pt x="1745192" y="-68343"/>
                  <a:pt x="2057263" y="9267"/>
                  <a:pt x="2237306" y="0"/>
                </a:cubicBezTo>
                <a:cubicBezTo>
                  <a:pt x="2417349" y="-9267"/>
                  <a:pt x="2554036" y="30770"/>
                  <a:pt x="2772546" y="0"/>
                </a:cubicBezTo>
                <a:cubicBezTo>
                  <a:pt x="2991056" y="-30770"/>
                  <a:pt x="3216934" y="22350"/>
                  <a:pt x="3355958" y="0"/>
                </a:cubicBezTo>
                <a:cubicBezTo>
                  <a:pt x="3494982" y="-22350"/>
                  <a:pt x="3588089" y="21286"/>
                  <a:pt x="3746684" y="0"/>
                </a:cubicBezTo>
                <a:cubicBezTo>
                  <a:pt x="3905279" y="-21286"/>
                  <a:pt x="4044872" y="34272"/>
                  <a:pt x="4137409" y="0"/>
                </a:cubicBezTo>
                <a:cubicBezTo>
                  <a:pt x="4229947" y="-34272"/>
                  <a:pt x="4613239" y="61886"/>
                  <a:pt x="4817165" y="0"/>
                </a:cubicBezTo>
                <a:cubicBezTo>
                  <a:pt x="4843643" y="113063"/>
                  <a:pt x="4797649" y="307823"/>
                  <a:pt x="4817165" y="487241"/>
                </a:cubicBezTo>
                <a:cubicBezTo>
                  <a:pt x="4836681" y="666659"/>
                  <a:pt x="4814900" y="866232"/>
                  <a:pt x="4817165" y="1101589"/>
                </a:cubicBezTo>
                <a:cubicBezTo>
                  <a:pt x="4819430" y="1336946"/>
                  <a:pt x="4789964" y="1423095"/>
                  <a:pt x="4817165" y="1631198"/>
                </a:cubicBezTo>
                <a:cubicBezTo>
                  <a:pt x="4844366" y="1839301"/>
                  <a:pt x="4753872" y="1979772"/>
                  <a:pt x="4817165" y="2203177"/>
                </a:cubicBezTo>
                <a:cubicBezTo>
                  <a:pt x="4880458" y="2426582"/>
                  <a:pt x="4786952" y="2587501"/>
                  <a:pt x="4817165" y="2690418"/>
                </a:cubicBezTo>
                <a:cubicBezTo>
                  <a:pt x="4847378" y="2793335"/>
                  <a:pt x="4811470" y="2936581"/>
                  <a:pt x="4817165" y="3177659"/>
                </a:cubicBezTo>
                <a:cubicBezTo>
                  <a:pt x="4822860" y="3418737"/>
                  <a:pt x="4749140" y="3530752"/>
                  <a:pt x="4817165" y="3749638"/>
                </a:cubicBezTo>
                <a:cubicBezTo>
                  <a:pt x="4885190" y="3968524"/>
                  <a:pt x="4789952" y="4083779"/>
                  <a:pt x="4817165" y="4236879"/>
                </a:cubicBezTo>
                <a:cubicBezTo>
                  <a:pt x="4665983" y="4283465"/>
                  <a:pt x="4469554" y="4231108"/>
                  <a:pt x="4378268" y="4236879"/>
                </a:cubicBezTo>
                <a:cubicBezTo>
                  <a:pt x="4286982" y="4242650"/>
                  <a:pt x="4075822" y="4198003"/>
                  <a:pt x="3843027" y="4236879"/>
                </a:cubicBezTo>
                <a:cubicBezTo>
                  <a:pt x="3610232" y="4275755"/>
                  <a:pt x="3533801" y="4227185"/>
                  <a:pt x="3355958" y="4236879"/>
                </a:cubicBezTo>
                <a:cubicBezTo>
                  <a:pt x="3178115" y="4246573"/>
                  <a:pt x="3077587" y="4210355"/>
                  <a:pt x="2868889" y="4236879"/>
                </a:cubicBezTo>
                <a:cubicBezTo>
                  <a:pt x="2660191" y="4263403"/>
                  <a:pt x="2585177" y="4173711"/>
                  <a:pt x="2333649" y="4236879"/>
                </a:cubicBezTo>
                <a:cubicBezTo>
                  <a:pt x="2082121" y="4300047"/>
                  <a:pt x="1949774" y="4197368"/>
                  <a:pt x="1798408" y="4236879"/>
                </a:cubicBezTo>
                <a:cubicBezTo>
                  <a:pt x="1647042" y="4276390"/>
                  <a:pt x="1486202" y="4232109"/>
                  <a:pt x="1263168" y="4236879"/>
                </a:cubicBezTo>
                <a:cubicBezTo>
                  <a:pt x="1040134" y="4241649"/>
                  <a:pt x="825692" y="4227125"/>
                  <a:pt x="631584" y="4236879"/>
                </a:cubicBezTo>
                <a:cubicBezTo>
                  <a:pt x="437476" y="4246633"/>
                  <a:pt x="261361" y="4191946"/>
                  <a:pt x="0" y="4236879"/>
                </a:cubicBezTo>
                <a:cubicBezTo>
                  <a:pt x="-52605" y="4049486"/>
                  <a:pt x="2769" y="3857903"/>
                  <a:pt x="0" y="3622532"/>
                </a:cubicBezTo>
                <a:cubicBezTo>
                  <a:pt x="-2769" y="3387161"/>
                  <a:pt x="30739" y="3363316"/>
                  <a:pt x="0" y="3135290"/>
                </a:cubicBezTo>
                <a:cubicBezTo>
                  <a:pt x="-30739" y="2907264"/>
                  <a:pt x="27160" y="2799204"/>
                  <a:pt x="0" y="2563312"/>
                </a:cubicBezTo>
                <a:cubicBezTo>
                  <a:pt x="-27160" y="2327420"/>
                  <a:pt x="17698" y="2324215"/>
                  <a:pt x="0" y="2118440"/>
                </a:cubicBezTo>
                <a:cubicBezTo>
                  <a:pt x="-17698" y="1912665"/>
                  <a:pt x="15356" y="1783692"/>
                  <a:pt x="0" y="1504092"/>
                </a:cubicBezTo>
                <a:cubicBezTo>
                  <a:pt x="-15356" y="1224492"/>
                  <a:pt x="57961" y="1135316"/>
                  <a:pt x="0" y="932113"/>
                </a:cubicBezTo>
                <a:cubicBezTo>
                  <a:pt x="-57961" y="728910"/>
                  <a:pt x="50116" y="25057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69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0DA7EF3-9500-4AF1-97E0-5D5B04540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99" r="2" b="15611"/>
          <a:stretch/>
        </p:blipFill>
        <p:spPr>
          <a:xfrm>
            <a:off x="20" y="1"/>
            <a:ext cx="8708551" cy="685799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174CE2-EAFC-4544-8CF9-23DDE077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499810" y="-478"/>
            <a:ext cx="7692189" cy="6858478"/>
          </a:xfrm>
          <a:custGeom>
            <a:avLst/>
            <a:gdLst>
              <a:gd name="connsiteX0" fmla="*/ 7590845 w 7590845"/>
              <a:gd name="connsiteY0" fmla="*/ 6858478 h 6858478"/>
              <a:gd name="connsiteX1" fmla="*/ 166290 w 7590845"/>
              <a:gd name="connsiteY1" fmla="*/ 6858478 h 6858478"/>
              <a:gd name="connsiteX2" fmla="*/ 166550 w 7590845"/>
              <a:gd name="connsiteY2" fmla="*/ 6857915 h 6858478"/>
              <a:gd name="connsiteX3" fmla="*/ 0 w 7590845"/>
              <a:gd name="connsiteY3" fmla="*/ 6857915 h 6858478"/>
              <a:gd name="connsiteX4" fmla="*/ 0 w 7590845"/>
              <a:gd name="connsiteY4" fmla="*/ 0 h 6858478"/>
              <a:gd name="connsiteX5" fmla="*/ 3342665 w 7590845"/>
              <a:gd name="connsiteY5" fmla="*/ 0 h 6858478"/>
              <a:gd name="connsiteX6" fmla="*/ 4408893 w 7590845"/>
              <a:gd name="connsiteY6" fmla="*/ 0 h 6858478"/>
              <a:gd name="connsiteX7" fmla="*/ 4414470 w 7590845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0845" h="6858478">
                <a:moveTo>
                  <a:pt x="7590845" y="6858478"/>
                </a:moveTo>
                <a:lnTo>
                  <a:pt x="166290" y="6858478"/>
                </a:lnTo>
                <a:lnTo>
                  <a:pt x="166550" y="6857915"/>
                </a:lnTo>
                <a:lnTo>
                  <a:pt x="0" y="6857915"/>
                </a:lnTo>
                <a:lnTo>
                  <a:pt x="0" y="0"/>
                </a:lnTo>
                <a:lnTo>
                  <a:pt x="3342665" y="0"/>
                </a:lnTo>
                <a:lnTo>
                  <a:pt x="4408893" y="0"/>
                </a:lnTo>
                <a:lnTo>
                  <a:pt x="441447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550A4F0-C697-42F7-8FAD-3108DDF7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311035" y="-479"/>
            <a:ext cx="6880964" cy="6858479"/>
          </a:xfrm>
          <a:custGeom>
            <a:avLst/>
            <a:gdLst>
              <a:gd name="connsiteX0" fmla="*/ 824356 w 6790308"/>
              <a:gd name="connsiteY0" fmla="*/ 6858479 h 6858479"/>
              <a:gd name="connsiteX1" fmla="*/ 0 w 6790308"/>
              <a:gd name="connsiteY1" fmla="*/ 6858479 h 6858479"/>
              <a:gd name="connsiteX2" fmla="*/ 0 w 6790308"/>
              <a:gd name="connsiteY2" fmla="*/ 0 h 6858479"/>
              <a:gd name="connsiteX3" fmla="*/ 2542128 w 6790308"/>
              <a:gd name="connsiteY3" fmla="*/ 0 h 6858479"/>
              <a:gd name="connsiteX4" fmla="*/ 3608356 w 6790308"/>
              <a:gd name="connsiteY4" fmla="*/ 0 h 6858479"/>
              <a:gd name="connsiteX5" fmla="*/ 3613933 w 6790308"/>
              <a:gd name="connsiteY5" fmla="*/ 0 h 6858479"/>
              <a:gd name="connsiteX6" fmla="*/ 6790308 w 6790308"/>
              <a:gd name="connsiteY6" fmla="*/ 6858478 h 6858479"/>
              <a:gd name="connsiteX7" fmla="*/ 824356 w 6790308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0308" h="6858479">
                <a:moveTo>
                  <a:pt x="824356" y="6858479"/>
                </a:moveTo>
                <a:lnTo>
                  <a:pt x="0" y="6858479"/>
                </a:lnTo>
                <a:lnTo>
                  <a:pt x="0" y="0"/>
                </a:lnTo>
                <a:lnTo>
                  <a:pt x="2542128" y="0"/>
                </a:lnTo>
                <a:lnTo>
                  <a:pt x="3608356" y="0"/>
                </a:lnTo>
                <a:lnTo>
                  <a:pt x="3613933" y="0"/>
                </a:lnTo>
                <a:lnTo>
                  <a:pt x="6790308" y="6858478"/>
                </a:lnTo>
                <a:lnTo>
                  <a:pt x="824356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27B06-EB2E-4524-B185-5B3380EC3EDD}"/>
              </a:ext>
            </a:extLst>
          </p:cNvPr>
          <p:cNvSpPr txBox="1"/>
          <p:nvPr/>
        </p:nvSpPr>
        <p:spPr>
          <a:xfrm>
            <a:off x="7184136" y="362550"/>
            <a:ext cx="4169664" cy="2272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Qode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AD002-4D4C-458A-B5F0-F883FBDD9B10}"/>
              </a:ext>
            </a:extLst>
          </p:cNvPr>
          <p:cNvSpPr txBox="1"/>
          <p:nvPr/>
        </p:nvSpPr>
        <p:spPr>
          <a:xfrm>
            <a:off x="7153220" y="3218688"/>
            <a:ext cx="4566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Open the circuit composer on </a:t>
            </a:r>
          </a:p>
          <a:p>
            <a:r>
              <a:rPr lang="en-CA" sz="2400" dirty="0"/>
              <a:t>quantum-computing.ibm.com</a:t>
            </a:r>
          </a:p>
        </p:txBody>
      </p:sp>
    </p:spTree>
    <p:extLst>
      <p:ext uri="{BB962C8B-B14F-4D97-AF65-F5344CB8AC3E}">
        <p14:creationId xmlns:p14="http://schemas.microsoft.com/office/powerpoint/2010/main" val="213636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CCEE-FB0E-4075-9CCF-010211CA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371"/>
          </a:xfrm>
        </p:spPr>
        <p:txBody>
          <a:bodyPr/>
          <a:lstStyle/>
          <a:p>
            <a:r>
              <a:rPr lang="en-CA" dirty="0"/>
              <a:t>Next up: </a:t>
            </a:r>
            <a:r>
              <a:rPr lang="en-CA" dirty="0" err="1"/>
              <a:t>Qiskit</a:t>
            </a:r>
            <a:r>
              <a:rPr lang="en-CA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288C-81D9-4C65-9D02-47776F7A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33F3E-D944-4C01-829D-2C5811A4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7" y="1079496"/>
            <a:ext cx="10437845" cy="54133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23EA88-F25F-423F-8736-17FFB93467D0}"/>
              </a:ext>
            </a:extLst>
          </p:cNvPr>
          <p:cNvSpPr/>
          <p:nvPr/>
        </p:nvSpPr>
        <p:spPr>
          <a:xfrm>
            <a:off x="6009397" y="3803573"/>
            <a:ext cx="1747602" cy="1246829"/>
          </a:xfrm>
          <a:custGeom>
            <a:avLst/>
            <a:gdLst>
              <a:gd name="connsiteX0" fmla="*/ 0 w 1747602"/>
              <a:gd name="connsiteY0" fmla="*/ 0 h 1246829"/>
              <a:gd name="connsiteX1" fmla="*/ 530106 w 1747602"/>
              <a:gd name="connsiteY1" fmla="*/ 0 h 1246829"/>
              <a:gd name="connsiteX2" fmla="*/ 1095164 w 1747602"/>
              <a:gd name="connsiteY2" fmla="*/ 0 h 1246829"/>
              <a:gd name="connsiteX3" fmla="*/ 1747602 w 1747602"/>
              <a:gd name="connsiteY3" fmla="*/ 0 h 1246829"/>
              <a:gd name="connsiteX4" fmla="*/ 1747602 w 1747602"/>
              <a:gd name="connsiteY4" fmla="*/ 623415 h 1246829"/>
              <a:gd name="connsiteX5" fmla="*/ 1747602 w 1747602"/>
              <a:gd name="connsiteY5" fmla="*/ 1246829 h 1246829"/>
              <a:gd name="connsiteX6" fmla="*/ 1147592 w 1747602"/>
              <a:gd name="connsiteY6" fmla="*/ 1246829 h 1246829"/>
              <a:gd name="connsiteX7" fmla="*/ 617486 w 1747602"/>
              <a:gd name="connsiteY7" fmla="*/ 1246829 h 1246829"/>
              <a:gd name="connsiteX8" fmla="*/ 0 w 1747602"/>
              <a:gd name="connsiteY8" fmla="*/ 1246829 h 1246829"/>
              <a:gd name="connsiteX9" fmla="*/ 0 w 1747602"/>
              <a:gd name="connsiteY9" fmla="*/ 648351 h 1246829"/>
              <a:gd name="connsiteX10" fmla="*/ 0 w 1747602"/>
              <a:gd name="connsiteY10" fmla="*/ 0 h 1246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7602" h="1246829" extrusionOk="0">
                <a:moveTo>
                  <a:pt x="0" y="0"/>
                </a:moveTo>
                <a:cubicBezTo>
                  <a:pt x="139991" y="-8387"/>
                  <a:pt x="403115" y="22889"/>
                  <a:pt x="530106" y="0"/>
                </a:cubicBezTo>
                <a:cubicBezTo>
                  <a:pt x="657097" y="-22889"/>
                  <a:pt x="898658" y="-5423"/>
                  <a:pt x="1095164" y="0"/>
                </a:cubicBezTo>
                <a:cubicBezTo>
                  <a:pt x="1291670" y="5423"/>
                  <a:pt x="1576770" y="24023"/>
                  <a:pt x="1747602" y="0"/>
                </a:cubicBezTo>
                <a:cubicBezTo>
                  <a:pt x="1735384" y="222029"/>
                  <a:pt x="1752568" y="332705"/>
                  <a:pt x="1747602" y="623415"/>
                </a:cubicBezTo>
                <a:cubicBezTo>
                  <a:pt x="1742636" y="914125"/>
                  <a:pt x="1765590" y="953017"/>
                  <a:pt x="1747602" y="1246829"/>
                </a:cubicBezTo>
                <a:cubicBezTo>
                  <a:pt x="1506226" y="1271073"/>
                  <a:pt x="1424421" y="1259130"/>
                  <a:pt x="1147592" y="1246829"/>
                </a:cubicBezTo>
                <a:cubicBezTo>
                  <a:pt x="870763" y="1234529"/>
                  <a:pt x="841954" y="1240303"/>
                  <a:pt x="617486" y="1246829"/>
                </a:cubicBezTo>
                <a:cubicBezTo>
                  <a:pt x="393018" y="1253355"/>
                  <a:pt x="217164" y="1250296"/>
                  <a:pt x="0" y="1246829"/>
                </a:cubicBezTo>
                <a:cubicBezTo>
                  <a:pt x="5145" y="1125607"/>
                  <a:pt x="1075" y="888094"/>
                  <a:pt x="0" y="648351"/>
                </a:cubicBezTo>
                <a:cubicBezTo>
                  <a:pt x="-1075" y="408608"/>
                  <a:pt x="7670" y="2008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4959782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4F0CA-BF6D-4DF7-AE6B-29E516F5B3E3}"/>
              </a:ext>
            </a:extLst>
          </p:cNvPr>
          <p:cNvSpPr txBox="1"/>
          <p:nvPr/>
        </p:nvSpPr>
        <p:spPr>
          <a:xfrm>
            <a:off x="2402978" y="2505670"/>
            <a:ext cx="4021494" cy="923330"/>
          </a:xfrm>
          <a:custGeom>
            <a:avLst/>
            <a:gdLst>
              <a:gd name="connsiteX0" fmla="*/ 0 w 4021494"/>
              <a:gd name="connsiteY0" fmla="*/ 0 h 923330"/>
              <a:gd name="connsiteX1" fmla="*/ 549604 w 4021494"/>
              <a:gd name="connsiteY1" fmla="*/ 0 h 923330"/>
              <a:gd name="connsiteX2" fmla="*/ 1139423 w 4021494"/>
              <a:gd name="connsiteY2" fmla="*/ 0 h 923330"/>
              <a:gd name="connsiteX3" fmla="*/ 1849887 w 4021494"/>
              <a:gd name="connsiteY3" fmla="*/ 0 h 923330"/>
              <a:gd name="connsiteX4" fmla="*/ 2439706 w 4021494"/>
              <a:gd name="connsiteY4" fmla="*/ 0 h 923330"/>
              <a:gd name="connsiteX5" fmla="*/ 2989311 w 4021494"/>
              <a:gd name="connsiteY5" fmla="*/ 0 h 923330"/>
              <a:gd name="connsiteX6" fmla="*/ 4021494 w 4021494"/>
              <a:gd name="connsiteY6" fmla="*/ 0 h 923330"/>
              <a:gd name="connsiteX7" fmla="*/ 4021494 w 4021494"/>
              <a:gd name="connsiteY7" fmla="*/ 443198 h 923330"/>
              <a:gd name="connsiteX8" fmla="*/ 4021494 w 4021494"/>
              <a:gd name="connsiteY8" fmla="*/ 923330 h 923330"/>
              <a:gd name="connsiteX9" fmla="*/ 3351245 w 4021494"/>
              <a:gd name="connsiteY9" fmla="*/ 923330 h 923330"/>
              <a:gd name="connsiteX10" fmla="*/ 2761426 w 4021494"/>
              <a:gd name="connsiteY10" fmla="*/ 923330 h 923330"/>
              <a:gd name="connsiteX11" fmla="*/ 2171607 w 4021494"/>
              <a:gd name="connsiteY11" fmla="*/ 923330 h 923330"/>
              <a:gd name="connsiteX12" fmla="*/ 1461143 w 4021494"/>
              <a:gd name="connsiteY12" fmla="*/ 923330 h 923330"/>
              <a:gd name="connsiteX13" fmla="*/ 710464 w 4021494"/>
              <a:gd name="connsiteY13" fmla="*/ 923330 h 923330"/>
              <a:gd name="connsiteX14" fmla="*/ 0 w 4021494"/>
              <a:gd name="connsiteY14" fmla="*/ 923330 h 923330"/>
              <a:gd name="connsiteX15" fmla="*/ 0 w 4021494"/>
              <a:gd name="connsiteY15" fmla="*/ 452432 h 923330"/>
              <a:gd name="connsiteX16" fmla="*/ 0 w 4021494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21494" h="923330" fill="none" extrusionOk="0">
                <a:moveTo>
                  <a:pt x="0" y="0"/>
                </a:moveTo>
                <a:cubicBezTo>
                  <a:pt x="260449" y="-9164"/>
                  <a:pt x="401961" y="9044"/>
                  <a:pt x="549604" y="0"/>
                </a:cubicBezTo>
                <a:cubicBezTo>
                  <a:pt x="697247" y="-9044"/>
                  <a:pt x="964329" y="-22287"/>
                  <a:pt x="1139423" y="0"/>
                </a:cubicBezTo>
                <a:cubicBezTo>
                  <a:pt x="1314517" y="22287"/>
                  <a:pt x="1670818" y="-25676"/>
                  <a:pt x="1849887" y="0"/>
                </a:cubicBezTo>
                <a:cubicBezTo>
                  <a:pt x="2028956" y="25676"/>
                  <a:pt x="2296666" y="13263"/>
                  <a:pt x="2439706" y="0"/>
                </a:cubicBezTo>
                <a:cubicBezTo>
                  <a:pt x="2582746" y="-13263"/>
                  <a:pt x="2813807" y="-13629"/>
                  <a:pt x="2989311" y="0"/>
                </a:cubicBezTo>
                <a:cubicBezTo>
                  <a:pt x="3164816" y="13629"/>
                  <a:pt x="3727093" y="-25459"/>
                  <a:pt x="4021494" y="0"/>
                </a:cubicBezTo>
                <a:cubicBezTo>
                  <a:pt x="4006895" y="98785"/>
                  <a:pt x="4024005" y="304579"/>
                  <a:pt x="4021494" y="443198"/>
                </a:cubicBezTo>
                <a:cubicBezTo>
                  <a:pt x="4018983" y="581817"/>
                  <a:pt x="4015803" y="748662"/>
                  <a:pt x="4021494" y="923330"/>
                </a:cubicBezTo>
                <a:cubicBezTo>
                  <a:pt x="3750398" y="932586"/>
                  <a:pt x="3653473" y="943402"/>
                  <a:pt x="3351245" y="923330"/>
                </a:cubicBezTo>
                <a:cubicBezTo>
                  <a:pt x="3049017" y="903258"/>
                  <a:pt x="2907380" y="901279"/>
                  <a:pt x="2761426" y="923330"/>
                </a:cubicBezTo>
                <a:cubicBezTo>
                  <a:pt x="2615472" y="945381"/>
                  <a:pt x="2376163" y="934582"/>
                  <a:pt x="2171607" y="923330"/>
                </a:cubicBezTo>
                <a:cubicBezTo>
                  <a:pt x="1967051" y="912078"/>
                  <a:pt x="1774649" y="923650"/>
                  <a:pt x="1461143" y="923330"/>
                </a:cubicBezTo>
                <a:cubicBezTo>
                  <a:pt x="1147637" y="923010"/>
                  <a:pt x="869477" y="938648"/>
                  <a:pt x="710464" y="923330"/>
                </a:cubicBezTo>
                <a:cubicBezTo>
                  <a:pt x="551451" y="908012"/>
                  <a:pt x="204344" y="915067"/>
                  <a:pt x="0" y="923330"/>
                </a:cubicBezTo>
                <a:cubicBezTo>
                  <a:pt x="9520" y="721486"/>
                  <a:pt x="2984" y="592029"/>
                  <a:pt x="0" y="452432"/>
                </a:cubicBezTo>
                <a:cubicBezTo>
                  <a:pt x="-2984" y="312835"/>
                  <a:pt x="18531" y="172127"/>
                  <a:pt x="0" y="0"/>
                </a:cubicBezTo>
                <a:close/>
              </a:path>
              <a:path w="4021494" h="923330" stroke="0" extrusionOk="0">
                <a:moveTo>
                  <a:pt x="0" y="0"/>
                </a:moveTo>
                <a:cubicBezTo>
                  <a:pt x="203295" y="-32396"/>
                  <a:pt x="498559" y="14579"/>
                  <a:pt x="670249" y="0"/>
                </a:cubicBezTo>
                <a:cubicBezTo>
                  <a:pt x="841939" y="-14579"/>
                  <a:pt x="1160001" y="-18805"/>
                  <a:pt x="1340498" y="0"/>
                </a:cubicBezTo>
                <a:cubicBezTo>
                  <a:pt x="1520995" y="18805"/>
                  <a:pt x="1917076" y="22823"/>
                  <a:pt x="2091177" y="0"/>
                </a:cubicBezTo>
                <a:cubicBezTo>
                  <a:pt x="2265278" y="-22823"/>
                  <a:pt x="2424459" y="9498"/>
                  <a:pt x="2680996" y="0"/>
                </a:cubicBezTo>
                <a:cubicBezTo>
                  <a:pt x="2937533" y="-9498"/>
                  <a:pt x="3160930" y="-19435"/>
                  <a:pt x="3391460" y="0"/>
                </a:cubicBezTo>
                <a:cubicBezTo>
                  <a:pt x="3621990" y="19435"/>
                  <a:pt x="3856473" y="20742"/>
                  <a:pt x="4021494" y="0"/>
                </a:cubicBezTo>
                <a:cubicBezTo>
                  <a:pt x="4013529" y="160719"/>
                  <a:pt x="4030947" y="312164"/>
                  <a:pt x="4021494" y="433965"/>
                </a:cubicBezTo>
                <a:cubicBezTo>
                  <a:pt x="4012041" y="555766"/>
                  <a:pt x="4038179" y="785300"/>
                  <a:pt x="4021494" y="923330"/>
                </a:cubicBezTo>
                <a:cubicBezTo>
                  <a:pt x="3678670" y="925268"/>
                  <a:pt x="3548715" y="930002"/>
                  <a:pt x="3311030" y="923330"/>
                </a:cubicBezTo>
                <a:cubicBezTo>
                  <a:pt x="3073345" y="916658"/>
                  <a:pt x="2934637" y="928379"/>
                  <a:pt x="2680996" y="923330"/>
                </a:cubicBezTo>
                <a:cubicBezTo>
                  <a:pt x="2427355" y="918281"/>
                  <a:pt x="2311160" y="926313"/>
                  <a:pt x="1970532" y="923330"/>
                </a:cubicBezTo>
                <a:cubicBezTo>
                  <a:pt x="1629904" y="920347"/>
                  <a:pt x="1532459" y="912201"/>
                  <a:pt x="1380713" y="923330"/>
                </a:cubicBezTo>
                <a:cubicBezTo>
                  <a:pt x="1228967" y="934459"/>
                  <a:pt x="918790" y="939375"/>
                  <a:pt x="630034" y="923330"/>
                </a:cubicBezTo>
                <a:cubicBezTo>
                  <a:pt x="341278" y="907285"/>
                  <a:pt x="249058" y="943644"/>
                  <a:pt x="0" y="923330"/>
                </a:cubicBezTo>
                <a:cubicBezTo>
                  <a:pt x="14039" y="785184"/>
                  <a:pt x="-8704" y="640350"/>
                  <a:pt x="0" y="461665"/>
                </a:cubicBezTo>
                <a:cubicBezTo>
                  <a:pt x="8704" y="282980"/>
                  <a:pt x="20212" y="958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115548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These are </a:t>
            </a:r>
            <a:r>
              <a:rPr lang="en-US">
                <a:hlinkClick r:id="rId3"/>
              </a:rPr>
              <a:t>Jupyter</a:t>
            </a:r>
            <a:r>
              <a:rPr lang="en-US"/>
              <a:t> notebooks. One can design and run experiments using code written in Python and </a:t>
            </a:r>
            <a:r>
              <a:rPr lang="en-US">
                <a:hlinkClick r:id="rId4"/>
              </a:rPr>
              <a:t>Qiskit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6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AA83-0547-47B0-99A3-ECC62A88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|0&gt;</a:t>
            </a:r>
          </a:p>
        </p:txBody>
      </p:sp>
      <p:pic>
        <p:nvPicPr>
          <p:cNvPr id="5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2A233410-ED40-4B20-ADFD-CB0EB681F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54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AA83-0547-47B0-99A3-ECC62A88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|1&gt;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8FABF-7BA8-49DF-A6F2-16317D434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4" r="676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51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7C031-1035-4B0C-894F-34EE05A2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Superposition!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1F08856-C006-4932-BF48-4DFAB8EC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4" y="895405"/>
            <a:ext cx="5077769" cy="50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E322C-CA7F-45E3-8490-FC6F2001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Superposition</a:t>
            </a:r>
            <a:endParaRPr lang="en-CA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0D47F9-B816-4E49-A9EE-4B5AB627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Think of a state being the spinning donut.</a:t>
            </a:r>
          </a:p>
          <a:p>
            <a:r>
              <a:rPr lang="en-US" sz="2000" dirty="0"/>
              <a:t>How plain/pink is our state? </a:t>
            </a:r>
          </a:p>
          <a:p>
            <a:r>
              <a:rPr lang="en-US" sz="2000" dirty="0"/>
              <a:t>As soon as the state is </a:t>
            </a:r>
            <a:r>
              <a:rPr lang="en-US" sz="2000" i="1" dirty="0"/>
              <a:t>measured</a:t>
            </a:r>
            <a:r>
              <a:rPr lang="en-US" sz="2000" dirty="0"/>
              <a:t>, it will be either plain or pink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24507FD-4454-48B2-B0F5-34C06BEB4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388451"/>
            <a:ext cx="6250769" cy="3512932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DDA7C27B-902D-48C2-A23F-A94EFA51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3172408"/>
            <a:ext cx="6245212" cy="35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2FA-D937-49CB-B2D8-B2A8028E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57"/>
            <a:ext cx="10515600" cy="1325563"/>
          </a:xfrm>
        </p:spPr>
        <p:txBody>
          <a:bodyPr/>
          <a:lstStyle/>
          <a:p>
            <a:r>
              <a:rPr lang="en-US" dirty="0"/>
              <a:t>The Quantum State (        )</a:t>
            </a:r>
            <a:endParaRPr lang="en-CA" dirty="0"/>
          </a:p>
        </p:txBody>
      </p:sp>
      <p:pic>
        <p:nvPicPr>
          <p:cNvPr id="1028" name="Picture 4" descr="|\alpha|^2 + |\beta|^2 = 1 ">
            <a:extLst>
              <a:ext uri="{FF2B5EF4-FFF2-40B4-BE49-F238E27FC236}">
                <a16:creationId xmlns:a16="http://schemas.microsoft.com/office/drawing/2014/main" id="{FC83BB6B-3F2D-4A87-A851-F4B9E406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3" y="4112079"/>
            <a:ext cx="4341628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CFFB2B-4200-42FD-B9CF-73E2DF64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64908"/>
            <a:ext cx="7620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3979A-E207-44D8-A702-414EBC42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4" r="6762"/>
          <a:stretch/>
        </p:blipFill>
        <p:spPr>
          <a:xfrm>
            <a:off x="8578920" y="1133540"/>
            <a:ext cx="1327079" cy="1207410"/>
          </a:xfrm>
          <a:prstGeom prst="rect">
            <a:avLst/>
          </a:prstGeom>
        </p:spPr>
      </p:pic>
      <p:pic>
        <p:nvPicPr>
          <p:cNvPr id="9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B2EB1D95-93F7-4C26-B07D-4F691CADC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5575946" y="1216844"/>
            <a:ext cx="1327079" cy="1205969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7E67EB-AEED-4D96-A0FD-E1F63415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59" y="3429000"/>
            <a:ext cx="7620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9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42FA-D937-49CB-B2D8-B2A8028E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State (|</a:t>
            </a:r>
            <a:r>
              <a:rPr lang="el-GR" dirty="0"/>
              <a:t>Ψ </a:t>
            </a:r>
            <a:r>
              <a:rPr lang="en-US" dirty="0"/>
              <a:t>&gt;)</a:t>
            </a:r>
            <a:endParaRPr lang="en-CA" dirty="0"/>
          </a:p>
        </p:txBody>
      </p:sp>
      <p:pic>
        <p:nvPicPr>
          <p:cNvPr id="1028" name="Picture 4" descr="|\alpha|^2 + |\beta|^2 = 1 ">
            <a:extLst>
              <a:ext uri="{FF2B5EF4-FFF2-40B4-BE49-F238E27FC236}">
                <a16:creationId xmlns:a16="http://schemas.microsoft.com/office/drawing/2014/main" id="{FC83BB6B-3F2D-4A87-A851-F4B9E406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23" y="4112079"/>
            <a:ext cx="4341628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FFBEB-B583-4B2F-B6F5-07A8E0659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CFFB2B-4200-42FD-B9CF-73E2DF64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64908"/>
            <a:ext cx="7620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C57239-B23C-4817-B575-276C4BC84FF5}"/>
              </a:ext>
            </a:extLst>
          </p:cNvPr>
          <p:cNvSpPr/>
          <p:nvPr/>
        </p:nvSpPr>
        <p:spPr>
          <a:xfrm>
            <a:off x="5009708" y="2294045"/>
            <a:ext cx="681135" cy="903749"/>
          </a:xfrm>
          <a:custGeom>
            <a:avLst/>
            <a:gdLst>
              <a:gd name="connsiteX0" fmla="*/ 0 w 681135"/>
              <a:gd name="connsiteY0" fmla="*/ 0 h 903749"/>
              <a:gd name="connsiteX1" fmla="*/ 320133 w 681135"/>
              <a:gd name="connsiteY1" fmla="*/ 0 h 903749"/>
              <a:gd name="connsiteX2" fmla="*/ 681135 w 681135"/>
              <a:gd name="connsiteY2" fmla="*/ 0 h 903749"/>
              <a:gd name="connsiteX3" fmla="*/ 681135 w 681135"/>
              <a:gd name="connsiteY3" fmla="*/ 442837 h 903749"/>
              <a:gd name="connsiteX4" fmla="*/ 681135 w 681135"/>
              <a:gd name="connsiteY4" fmla="*/ 903749 h 903749"/>
              <a:gd name="connsiteX5" fmla="*/ 340568 w 681135"/>
              <a:gd name="connsiteY5" fmla="*/ 903749 h 903749"/>
              <a:gd name="connsiteX6" fmla="*/ 0 w 681135"/>
              <a:gd name="connsiteY6" fmla="*/ 903749 h 903749"/>
              <a:gd name="connsiteX7" fmla="*/ 0 w 681135"/>
              <a:gd name="connsiteY7" fmla="*/ 469949 h 903749"/>
              <a:gd name="connsiteX8" fmla="*/ 0 w 681135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135" h="903749" extrusionOk="0">
                <a:moveTo>
                  <a:pt x="0" y="0"/>
                </a:moveTo>
                <a:cubicBezTo>
                  <a:pt x="149100" y="-24749"/>
                  <a:pt x="160213" y="26670"/>
                  <a:pt x="320133" y="0"/>
                </a:cubicBezTo>
                <a:cubicBezTo>
                  <a:pt x="480053" y="-26670"/>
                  <a:pt x="556337" y="13978"/>
                  <a:pt x="681135" y="0"/>
                </a:cubicBezTo>
                <a:cubicBezTo>
                  <a:pt x="714763" y="163788"/>
                  <a:pt x="628843" y="286639"/>
                  <a:pt x="681135" y="442837"/>
                </a:cubicBezTo>
                <a:cubicBezTo>
                  <a:pt x="733427" y="599035"/>
                  <a:pt x="656128" y="742970"/>
                  <a:pt x="681135" y="903749"/>
                </a:cubicBezTo>
                <a:cubicBezTo>
                  <a:pt x="568278" y="904652"/>
                  <a:pt x="427030" y="869595"/>
                  <a:pt x="340568" y="903749"/>
                </a:cubicBezTo>
                <a:cubicBezTo>
                  <a:pt x="254106" y="937903"/>
                  <a:pt x="122727" y="887262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084BA1-9A4D-4211-BFF4-81E1BB2188D3}"/>
              </a:ext>
            </a:extLst>
          </p:cNvPr>
          <p:cNvSpPr/>
          <p:nvPr/>
        </p:nvSpPr>
        <p:spPr>
          <a:xfrm>
            <a:off x="7869797" y="2264908"/>
            <a:ext cx="681135" cy="903749"/>
          </a:xfrm>
          <a:custGeom>
            <a:avLst/>
            <a:gdLst>
              <a:gd name="connsiteX0" fmla="*/ 0 w 681135"/>
              <a:gd name="connsiteY0" fmla="*/ 0 h 903749"/>
              <a:gd name="connsiteX1" fmla="*/ 320133 w 681135"/>
              <a:gd name="connsiteY1" fmla="*/ 0 h 903749"/>
              <a:gd name="connsiteX2" fmla="*/ 681135 w 681135"/>
              <a:gd name="connsiteY2" fmla="*/ 0 h 903749"/>
              <a:gd name="connsiteX3" fmla="*/ 681135 w 681135"/>
              <a:gd name="connsiteY3" fmla="*/ 442837 h 903749"/>
              <a:gd name="connsiteX4" fmla="*/ 681135 w 681135"/>
              <a:gd name="connsiteY4" fmla="*/ 903749 h 903749"/>
              <a:gd name="connsiteX5" fmla="*/ 340568 w 681135"/>
              <a:gd name="connsiteY5" fmla="*/ 903749 h 903749"/>
              <a:gd name="connsiteX6" fmla="*/ 0 w 681135"/>
              <a:gd name="connsiteY6" fmla="*/ 903749 h 903749"/>
              <a:gd name="connsiteX7" fmla="*/ 0 w 681135"/>
              <a:gd name="connsiteY7" fmla="*/ 469949 h 903749"/>
              <a:gd name="connsiteX8" fmla="*/ 0 w 681135"/>
              <a:gd name="connsiteY8" fmla="*/ 0 h 90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135" h="903749" extrusionOk="0">
                <a:moveTo>
                  <a:pt x="0" y="0"/>
                </a:moveTo>
                <a:cubicBezTo>
                  <a:pt x="149100" y="-24749"/>
                  <a:pt x="160213" y="26670"/>
                  <a:pt x="320133" y="0"/>
                </a:cubicBezTo>
                <a:cubicBezTo>
                  <a:pt x="480053" y="-26670"/>
                  <a:pt x="556337" y="13978"/>
                  <a:pt x="681135" y="0"/>
                </a:cubicBezTo>
                <a:cubicBezTo>
                  <a:pt x="714763" y="163788"/>
                  <a:pt x="628843" y="286639"/>
                  <a:pt x="681135" y="442837"/>
                </a:cubicBezTo>
                <a:cubicBezTo>
                  <a:pt x="733427" y="599035"/>
                  <a:pt x="656128" y="742970"/>
                  <a:pt x="681135" y="903749"/>
                </a:cubicBezTo>
                <a:cubicBezTo>
                  <a:pt x="568278" y="904652"/>
                  <a:pt x="427030" y="869595"/>
                  <a:pt x="340568" y="903749"/>
                </a:cubicBezTo>
                <a:cubicBezTo>
                  <a:pt x="254106" y="937903"/>
                  <a:pt x="122727" y="887262"/>
                  <a:pt x="0" y="903749"/>
                </a:cubicBezTo>
                <a:cubicBezTo>
                  <a:pt x="-533" y="740000"/>
                  <a:pt x="37802" y="641326"/>
                  <a:pt x="0" y="469949"/>
                </a:cubicBezTo>
                <a:cubicBezTo>
                  <a:pt x="-37802" y="298572"/>
                  <a:pt x="54946" y="13459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D801A-4F5E-475C-B4D6-C2F923B9F0B7}"/>
              </a:ext>
            </a:extLst>
          </p:cNvPr>
          <p:cNvSpPr/>
          <p:nvPr/>
        </p:nvSpPr>
        <p:spPr>
          <a:xfrm>
            <a:off x="3471169" y="3996364"/>
            <a:ext cx="1371946" cy="1262495"/>
          </a:xfrm>
          <a:custGeom>
            <a:avLst/>
            <a:gdLst>
              <a:gd name="connsiteX0" fmla="*/ 0 w 1371946"/>
              <a:gd name="connsiteY0" fmla="*/ 0 h 1262495"/>
              <a:gd name="connsiteX1" fmla="*/ 416157 w 1371946"/>
              <a:gd name="connsiteY1" fmla="*/ 0 h 1262495"/>
              <a:gd name="connsiteX2" fmla="*/ 859753 w 1371946"/>
              <a:gd name="connsiteY2" fmla="*/ 0 h 1262495"/>
              <a:gd name="connsiteX3" fmla="*/ 1371946 w 1371946"/>
              <a:gd name="connsiteY3" fmla="*/ 0 h 1262495"/>
              <a:gd name="connsiteX4" fmla="*/ 1371946 w 1371946"/>
              <a:gd name="connsiteY4" fmla="*/ 433457 h 1262495"/>
              <a:gd name="connsiteX5" fmla="*/ 1371946 w 1371946"/>
              <a:gd name="connsiteY5" fmla="*/ 854288 h 1262495"/>
              <a:gd name="connsiteX6" fmla="*/ 1371946 w 1371946"/>
              <a:gd name="connsiteY6" fmla="*/ 1262495 h 1262495"/>
              <a:gd name="connsiteX7" fmla="*/ 942070 w 1371946"/>
              <a:gd name="connsiteY7" fmla="*/ 1262495 h 1262495"/>
              <a:gd name="connsiteX8" fmla="*/ 525913 w 1371946"/>
              <a:gd name="connsiteY8" fmla="*/ 1262495 h 1262495"/>
              <a:gd name="connsiteX9" fmla="*/ 0 w 1371946"/>
              <a:gd name="connsiteY9" fmla="*/ 1262495 h 1262495"/>
              <a:gd name="connsiteX10" fmla="*/ 0 w 1371946"/>
              <a:gd name="connsiteY10" fmla="*/ 841663 h 1262495"/>
              <a:gd name="connsiteX11" fmla="*/ 0 w 1371946"/>
              <a:gd name="connsiteY11" fmla="*/ 420832 h 1262495"/>
              <a:gd name="connsiteX12" fmla="*/ 0 w 1371946"/>
              <a:gd name="connsiteY12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1946" h="1262495" extrusionOk="0">
                <a:moveTo>
                  <a:pt x="0" y="0"/>
                </a:moveTo>
                <a:cubicBezTo>
                  <a:pt x="155002" y="-36428"/>
                  <a:pt x="236280" y="32307"/>
                  <a:pt x="416157" y="0"/>
                </a:cubicBezTo>
                <a:cubicBezTo>
                  <a:pt x="596034" y="-32307"/>
                  <a:pt x="704240" y="42512"/>
                  <a:pt x="859753" y="0"/>
                </a:cubicBezTo>
                <a:cubicBezTo>
                  <a:pt x="1015266" y="-42512"/>
                  <a:pt x="1250071" y="7368"/>
                  <a:pt x="1371946" y="0"/>
                </a:cubicBezTo>
                <a:cubicBezTo>
                  <a:pt x="1398907" y="178234"/>
                  <a:pt x="1350821" y="228267"/>
                  <a:pt x="1371946" y="433457"/>
                </a:cubicBezTo>
                <a:cubicBezTo>
                  <a:pt x="1393071" y="638647"/>
                  <a:pt x="1349360" y="724386"/>
                  <a:pt x="1371946" y="854288"/>
                </a:cubicBezTo>
                <a:cubicBezTo>
                  <a:pt x="1394532" y="984190"/>
                  <a:pt x="1367056" y="1155406"/>
                  <a:pt x="1371946" y="1262495"/>
                </a:cubicBezTo>
                <a:cubicBezTo>
                  <a:pt x="1234434" y="1285990"/>
                  <a:pt x="1121645" y="1249329"/>
                  <a:pt x="942070" y="1262495"/>
                </a:cubicBezTo>
                <a:cubicBezTo>
                  <a:pt x="762495" y="1275661"/>
                  <a:pt x="688786" y="1249019"/>
                  <a:pt x="525913" y="1262495"/>
                </a:cubicBezTo>
                <a:cubicBezTo>
                  <a:pt x="363040" y="1275971"/>
                  <a:pt x="145865" y="1253597"/>
                  <a:pt x="0" y="1262495"/>
                </a:cubicBezTo>
                <a:cubicBezTo>
                  <a:pt x="-43723" y="1106674"/>
                  <a:pt x="43604" y="986193"/>
                  <a:pt x="0" y="841663"/>
                </a:cubicBezTo>
                <a:cubicBezTo>
                  <a:pt x="-43604" y="697133"/>
                  <a:pt x="23922" y="578086"/>
                  <a:pt x="0" y="420832"/>
                </a:cubicBezTo>
                <a:cubicBezTo>
                  <a:pt x="-23922" y="263578"/>
                  <a:pt x="46993" y="11315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C28C4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1C6003-C14D-49A2-BE5C-B69EA08004C9}"/>
              </a:ext>
            </a:extLst>
          </p:cNvPr>
          <p:cNvSpPr/>
          <p:nvPr/>
        </p:nvSpPr>
        <p:spPr>
          <a:xfrm>
            <a:off x="5468645" y="3996364"/>
            <a:ext cx="1278384" cy="1262495"/>
          </a:xfrm>
          <a:custGeom>
            <a:avLst/>
            <a:gdLst>
              <a:gd name="connsiteX0" fmla="*/ 0 w 1278384"/>
              <a:gd name="connsiteY0" fmla="*/ 0 h 1262495"/>
              <a:gd name="connsiteX1" fmla="*/ 387776 w 1278384"/>
              <a:gd name="connsiteY1" fmla="*/ 0 h 1262495"/>
              <a:gd name="connsiteX2" fmla="*/ 801121 w 1278384"/>
              <a:gd name="connsiteY2" fmla="*/ 0 h 1262495"/>
              <a:gd name="connsiteX3" fmla="*/ 1278384 w 1278384"/>
              <a:gd name="connsiteY3" fmla="*/ 0 h 1262495"/>
              <a:gd name="connsiteX4" fmla="*/ 1278384 w 1278384"/>
              <a:gd name="connsiteY4" fmla="*/ 433457 h 1262495"/>
              <a:gd name="connsiteX5" fmla="*/ 1278384 w 1278384"/>
              <a:gd name="connsiteY5" fmla="*/ 854288 h 1262495"/>
              <a:gd name="connsiteX6" fmla="*/ 1278384 w 1278384"/>
              <a:gd name="connsiteY6" fmla="*/ 1262495 h 1262495"/>
              <a:gd name="connsiteX7" fmla="*/ 877824 w 1278384"/>
              <a:gd name="connsiteY7" fmla="*/ 1262495 h 1262495"/>
              <a:gd name="connsiteX8" fmla="*/ 490047 w 1278384"/>
              <a:gd name="connsiteY8" fmla="*/ 1262495 h 1262495"/>
              <a:gd name="connsiteX9" fmla="*/ 0 w 1278384"/>
              <a:gd name="connsiteY9" fmla="*/ 1262495 h 1262495"/>
              <a:gd name="connsiteX10" fmla="*/ 0 w 1278384"/>
              <a:gd name="connsiteY10" fmla="*/ 841663 h 1262495"/>
              <a:gd name="connsiteX11" fmla="*/ 0 w 1278384"/>
              <a:gd name="connsiteY11" fmla="*/ 420832 h 1262495"/>
              <a:gd name="connsiteX12" fmla="*/ 0 w 1278384"/>
              <a:gd name="connsiteY12" fmla="*/ 0 h 126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78384" h="1262495" extrusionOk="0">
                <a:moveTo>
                  <a:pt x="0" y="0"/>
                </a:moveTo>
                <a:cubicBezTo>
                  <a:pt x="127705" y="-42619"/>
                  <a:pt x="244649" y="21996"/>
                  <a:pt x="387776" y="0"/>
                </a:cubicBezTo>
                <a:cubicBezTo>
                  <a:pt x="530903" y="-21996"/>
                  <a:pt x="685535" y="14014"/>
                  <a:pt x="801121" y="0"/>
                </a:cubicBezTo>
                <a:cubicBezTo>
                  <a:pt x="916708" y="-14014"/>
                  <a:pt x="1079207" y="9786"/>
                  <a:pt x="1278384" y="0"/>
                </a:cubicBezTo>
                <a:cubicBezTo>
                  <a:pt x="1305345" y="178234"/>
                  <a:pt x="1257259" y="228267"/>
                  <a:pt x="1278384" y="433457"/>
                </a:cubicBezTo>
                <a:cubicBezTo>
                  <a:pt x="1299509" y="638647"/>
                  <a:pt x="1255798" y="724386"/>
                  <a:pt x="1278384" y="854288"/>
                </a:cubicBezTo>
                <a:cubicBezTo>
                  <a:pt x="1300970" y="984190"/>
                  <a:pt x="1273494" y="1155406"/>
                  <a:pt x="1278384" y="1262495"/>
                </a:cubicBezTo>
                <a:cubicBezTo>
                  <a:pt x="1111389" y="1304718"/>
                  <a:pt x="971362" y="1216862"/>
                  <a:pt x="877824" y="1262495"/>
                </a:cubicBezTo>
                <a:cubicBezTo>
                  <a:pt x="784286" y="1308128"/>
                  <a:pt x="638843" y="1257633"/>
                  <a:pt x="490047" y="1262495"/>
                </a:cubicBezTo>
                <a:cubicBezTo>
                  <a:pt x="341251" y="1267357"/>
                  <a:pt x="127950" y="1236637"/>
                  <a:pt x="0" y="1262495"/>
                </a:cubicBezTo>
                <a:cubicBezTo>
                  <a:pt x="-43723" y="1106674"/>
                  <a:pt x="43604" y="986193"/>
                  <a:pt x="0" y="841663"/>
                </a:cubicBezTo>
                <a:cubicBezTo>
                  <a:pt x="-43604" y="697133"/>
                  <a:pt x="23922" y="578086"/>
                  <a:pt x="0" y="420832"/>
                </a:cubicBezTo>
                <a:cubicBezTo>
                  <a:pt x="-23922" y="263578"/>
                  <a:pt x="46993" y="11315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8577478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94165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606</Words>
  <Application>Microsoft Office PowerPoint</Application>
  <PresentationFormat>Widescreen</PresentationFormat>
  <Paragraphs>130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Tw Cen MT</vt:lpstr>
      <vt:lpstr>Office Theme</vt:lpstr>
      <vt:lpstr>States, Gates and Circuits </vt:lpstr>
      <vt:lpstr>Bits vs Qubits</vt:lpstr>
      <vt:lpstr>Qubits: Notation</vt:lpstr>
      <vt:lpstr>|0&gt;</vt:lpstr>
      <vt:lpstr>|1&gt;</vt:lpstr>
      <vt:lpstr>Superposition!</vt:lpstr>
      <vt:lpstr>Superposition</vt:lpstr>
      <vt:lpstr>The Quantum State (        )</vt:lpstr>
      <vt:lpstr>Quantum State (|Ψ &gt;)</vt:lpstr>
      <vt:lpstr>What is a valid quantum state?</vt:lpstr>
      <vt:lpstr>What is a valid quantum state?</vt:lpstr>
      <vt:lpstr>What is a valid quantum state?</vt:lpstr>
      <vt:lpstr>What is a valid quantum state?</vt:lpstr>
      <vt:lpstr>Activity: Find your Quantum Partner!</vt:lpstr>
      <vt:lpstr>Molding states using gates</vt:lpstr>
      <vt:lpstr>Moulding Quantum States</vt:lpstr>
      <vt:lpstr>Identity Gate</vt:lpstr>
      <vt:lpstr>NOT Gate</vt:lpstr>
      <vt:lpstr>Hadamard Gate</vt:lpstr>
      <vt:lpstr>What’s the state after applying the gates?</vt:lpstr>
      <vt:lpstr>Measurement: Qubits are shy</vt:lpstr>
      <vt:lpstr>Measurement</vt:lpstr>
      <vt:lpstr>What’s the state after applying the gates?</vt:lpstr>
      <vt:lpstr>Guessing game</vt:lpstr>
      <vt:lpstr>Quantum Circuits</vt:lpstr>
      <vt:lpstr>Qubits</vt:lpstr>
      <vt:lpstr>Classical Bits</vt:lpstr>
      <vt:lpstr>Why do we need classical registers? </vt:lpstr>
      <vt:lpstr>The circuit composer</vt:lpstr>
      <vt:lpstr>Circuit</vt:lpstr>
      <vt:lpstr>Gates</vt:lpstr>
      <vt:lpstr>Measurement</vt:lpstr>
      <vt:lpstr>PowerPoint Presentation</vt:lpstr>
      <vt:lpstr>Next up: Qiskit Notebooks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States, Gates and Circuits</dc:title>
  <dc:creator>Priya Angara</dc:creator>
  <cp:lastModifiedBy>Priya Angara</cp:lastModifiedBy>
  <cp:revision>14</cp:revision>
  <dcterms:created xsi:type="dcterms:W3CDTF">2020-01-10T22:56:27Z</dcterms:created>
  <dcterms:modified xsi:type="dcterms:W3CDTF">2020-01-24T21:04:53Z</dcterms:modified>
</cp:coreProperties>
</file>